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24"/>
  </p:notesMasterIdLst>
  <p:sldIdLst>
    <p:sldId id="256" r:id="rId2"/>
    <p:sldId id="257" r:id="rId3"/>
    <p:sldId id="279" r:id="rId4"/>
    <p:sldId id="280" r:id="rId5"/>
    <p:sldId id="260" r:id="rId6"/>
    <p:sldId id="281" r:id="rId7"/>
    <p:sldId id="262" r:id="rId8"/>
    <p:sldId id="263" r:id="rId9"/>
    <p:sldId id="282" r:id="rId10"/>
    <p:sldId id="265" r:id="rId11"/>
    <p:sldId id="283" r:id="rId12"/>
    <p:sldId id="284" r:id="rId13"/>
    <p:sldId id="268" r:id="rId14"/>
    <p:sldId id="269" r:id="rId15"/>
    <p:sldId id="270" r:id="rId16"/>
    <p:sldId id="286" r:id="rId17"/>
    <p:sldId id="272" r:id="rId18"/>
    <p:sldId id="273" r:id="rId19"/>
    <p:sldId id="285" r:id="rId20"/>
    <p:sldId id="275" r:id="rId21"/>
    <p:sldId id="276" r:id="rId22"/>
    <p:sldId id="277" r:id="rId23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43"/>
    <p:restoredTop sz="94663"/>
  </p:normalViewPr>
  <p:slideViewPr>
    <p:cSldViewPr snapToGrid="0">
      <p:cViewPr>
        <p:scale>
          <a:sx n="117" d="100"/>
          <a:sy n="117" d="100"/>
        </p:scale>
        <p:origin x="1672" y="80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Brief Introduction - don’t need to introduce ourselves, it just sounds awkward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Mention both centralized and decentralized formation control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7eeb40b0c3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7eeb40b0c3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Video shows everything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Split and merge, formation switching to column (safety formation), a tight corner, and a new obstacle (it’s adaptive)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7f0775291c_5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7f0775291c_5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7ef994e5f7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7ef994e5f7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Talk about robustness and some cases being sub-ideal due to obstacle avoidance - maybe reference motion in a video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RRT* can take on the order of minutes which is not ideal, storing precomputed paths is nice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7ef994e5f7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7ef994e5f7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Cheaper goal velocities and rely on obstacle avoidance velocities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Better obstacle avoidance to reduce error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Improve decentralized approach that stores the state of every robot, can then apply robot avoidance weights and better obstacle avoidance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7f0775291c_4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7f0775291c_4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Formation switching and navigation with tight corridors and multiple formations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Concluding remarks - can perform formation-based movement, but general robustness isn’t easy, and it’s easily decentralized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Mention where the code can be found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7f0775291c_5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7f0775291c_5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Both cases start by launching a ros world the same way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Centralized approach runs a single program that acts based on global knowledge - knows every robot’s state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Decentralized approach has every robot act individually and participate in message passing to spread leader’s state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Knowledge of the leader is enough to get our robots back in formation with our leader-referenced scheme (explained later) - mention we pass messages on links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7ef994e5f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7ef994e5f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Explain that the approach in the paper was for open worlds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Added the ability to detect corridors and tight areas using sensor measurements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Move into column formation until free again as its the narrowest formation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7ef994e5f7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7ef994e5f7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Explain the zones: dead zone = 1.5 * robot radius (1.5 * 0.0525), control zone = dead zone + spacing distance (0.3), ballistic zone outside this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7f0775291c_4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7f0775291c_4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Show robots in random places, get into formation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Robots go through each formation as they move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Undergo an orthogonal rotation lmao  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7f0775291c_4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7f0775291c_4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Robots navigate a path with tight corners and turns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7f0775291c_4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7f0775291c_4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Robots split and merge around obstacles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Split around obstacles and merge back into formation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7eeb40b0c3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7eeb40b0c3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Explain how weights affect the relative contribution and behavior, leading to split-and-merge, with 5% noise to avoid minima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Mention our weights (.35 goal, .2 formation, .22 obstacles)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Mention how robot avoidance weights are used, how we stop spurious movement if at goal, and how we slow the leader so others can catch up (scale by .3)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7f0775291c_4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7f0775291c_4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Robots navigate to goal and split and merge around obstacle and into formation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Achieved with weighting obstacle avoidance higher than formation to get the split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2381"/>
            <a:ext cx="9144000" cy="3902869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7501" y="1086861"/>
            <a:ext cx="7929000" cy="2228288"/>
          </a:xfrm>
        </p:spPr>
        <p:txBody>
          <a:bodyPr/>
          <a:lstStyle>
            <a:lvl1pPr>
              <a:defRPr sz="40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7501" y="3960635"/>
            <a:ext cx="7929000" cy="326231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3/11/20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8514199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7500" y="3600450"/>
            <a:ext cx="7921064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9144000" cy="360045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7500" y="4025504"/>
            <a:ext cx="7921064" cy="370284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3/11/20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065690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473773" y="811092"/>
            <a:ext cx="4749312" cy="242939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8239" y="928877"/>
            <a:ext cx="4420380" cy="1984434"/>
          </a:xfrm>
        </p:spPr>
        <p:txBody>
          <a:bodyPr anchor="b"/>
          <a:lstStyle>
            <a:lvl1pPr algn="l">
              <a:defRPr sz="3150" b="1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9893" y="3332760"/>
            <a:ext cx="4418727" cy="534931"/>
          </a:xfrm>
        </p:spPr>
        <p:txBody>
          <a:bodyPr anchor="t">
            <a:noAutofit/>
          </a:bodyPr>
          <a:lstStyle>
            <a:lvl1pPr marL="0" indent="0" algn="l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5680982" y="811092"/>
            <a:ext cx="2857501" cy="3056599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3/11/20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274817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855664" y="1714939"/>
            <a:ext cx="3671336" cy="1877979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017817" y="1826968"/>
            <a:ext cx="3286891" cy="1505842"/>
          </a:xfrm>
        </p:spPr>
        <p:txBody>
          <a:bodyPr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4617000" y="1714500"/>
            <a:ext cx="3660225" cy="1721644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3/11/20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4583481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3/11/20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54585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5752239" y="334567"/>
            <a:ext cx="3391762" cy="406122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137656" y="439628"/>
            <a:ext cx="1871093" cy="3851099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7501" y="334567"/>
            <a:ext cx="4958655" cy="4061222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3/11/20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5498395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 hasCustomPrompt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r>
              <a:rPr lang="en-GB" dirty="0" err="1"/>
              <a:t>sdfdsf</a:t>
            </a:r>
            <a:endParaRPr dirty="0"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014461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7500" y="335391"/>
            <a:ext cx="7928999" cy="72783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4034" y="1666716"/>
            <a:ext cx="7915931" cy="272738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3/11/20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61434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9144000" cy="3902869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7500" y="2213547"/>
            <a:ext cx="7921064" cy="1101600"/>
          </a:xfrm>
        </p:spPr>
        <p:txBody>
          <a:bodyPr anchor="b"/>
          <a:lstStyle>
            <a:lvl1pPr algn="r">
              <a:defRPr sz="3600" b="1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500" y="3960901"/>
            <a:ext cx="7921064" cy="325466"/>
          </a:xfrm>
        </p:spPr>
        <p:txBody>
          <a:bodyPr anchor="t">
            <a:noAutofit/>
          </a:bodyPr>
          <a:lstStyle>
            <a:lvl1pPr marL="0" indent="0" algn="r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3/11/20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5382510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14034" y="1666716"/>
            <a:ext cx="3889405" cy="2729072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0562" y="1666715"/>
            <a:ext cx="3895937" cy="2729073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3/11/20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0760096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1046" y="1631156"/>
            <a:ext cx="3892393" cy="432197"/>
          </a:xfrm>
        </p:spPr>
        <p:txBody>
          <a:bodyPr anchor="b">
            <a:noAutofit/>
          </a:bodyPr>
          <a:lstStyle>
            <a:lvl1pPr marL="0" indent="0" algn="ctr">
              <a:buNone/>
              <a:defRPr sz="15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1047" y="2063354"/>
            <a:ext cx="3892392" cy="2332435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0562" y="1631156"/>
            <a:ext cx="3895937" cy="432197"/>
          </a:xfrm>
        </p:spPr>
        <p:txBody>
          <a:bodyPr anchor="b">
            <a:noAutofit/>
          </a:bodyPr>
          <a:lstStyle>
            <a:lvl1pPr marL="0" indent="0" algn="ctr">
              <a:buNone/>
              <a:defRPr sz="15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0562" y="2063354"/>
            <a:ext cx="3895937" cy="2332435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3/11/20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535104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3/11/20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6356011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3/11/20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62539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804864" y="334566"/>
            <a:ext cx="2660650" cy="13609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864" y="334566"/>
            <a:ext cx="2660650" cy="1213797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41725" y="334567"/>
            <a:ext cx="4689475" cy="4061222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4864" y="1695554"/>
            <a:ext cx="2660650" cy="2700233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3/11/20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926197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046" y="545642"/>
            <a:ext cx="3639741" cy="1212872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4573588" y="0"/>
            <a:ext cx="4570412" cy="51435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050"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1046" y="1758513"/>
            <a:ext cx="3639741" cy="2637274"/>
          </a:xfrm>
        </p:spPr>
        <p:txBody>
          <a:bodyPr anchor="t"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914358" y="4531022"/>
            <a:ext cx="732659" cy="273844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3/11/20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42797" y="4531022"/>
            <a:ext cx="2471560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647017" y="4436917"/>
            <a:ext cx="796616" cy="367949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806690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7500" y="335391"/>
            <a:ext cx="7928999" cy="727838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500" y="1638301"/>
            <a:ext cx="7922464" cy="2755798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8636" y="4531022"/>
            <a:ext cx="6483240" cy="27384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675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000969" y="4531022"/>
            <a:ext cx="1007780" cy="27384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675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3/11/20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08749" y="4436917"/>
            <a:ext cx="796616" cy="36794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1500">
                <a:solidFill>
                  <a:schemeClr val="accent1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82513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3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105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5pPr>
      <a:lvl6pPr marL="180000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6pPr>
      <a:lvl7pPr marL="210000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00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8pPr>
      <a:lvl9pPr marL="270000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0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microsoft.com/office/2007/relationships/media" Target="../media/media7.mp4"/><Relationship Id="rId7" Type="http://schemas.openxmlformats.org/officeDocument/2006/relationships/image" Target="../media/image13.png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6" Type="http://schemas.openxmlformats.org/officeDocument/2006/relationships/notesSlide" Target="../notesSlides/notesSlide11.xml"/><Relationship Id="rId5" Type="http://schemas.openxmlformats.org/officeDocument/2006/relationships/slideLayout" Target="../slideLayouts/slideLayout15.xml"/><Relationship Id="rId4" Type="http://schemas.openxmlformats.org/officeDocument/2006/relationships/video" Target="../media/media7.mp4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Formation Control: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A Centralized and Decentralized Approach</a:t>
            </a:r>
            <a:endParaRPr sz="3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0000"/>
                </a:solidFill>
              </a:rPr>
              <a:t>Insert video 4</a:t>
            </a:r>
            <a:endParaRPr>
              <a:solidFill>
                <a:srgbClr val="FF0000"/>
              </a:solidFill>
            </a:endParaRPr>
          </a:p>
        </p:txBody>
      </p:sp>
      <p:pic>
        <p:nvPicPr>
          <p:cNvPr id="2" name="4_circle_corners_x10.mp4" descr="4_circle_corners_x10.mp4">
            <a:hlinkClick r:id="" action="ppaction://media"/>
            <a:extLst>
              <a:ext uri="{FF2B5EF4-FFF2-40B4-BE49-F238E27FC236}">
                <a16:creationId xmlns:a16="http://schemas.microsoft.com/office/drawing/2014/main" id="{6734F545-2572-B844-869A-460260B976C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35;p23">
            <a:extLst>
              <a:ext uri="{FF2B5EF4-FFF2-40B4-BE49-F238E27FC236}">
                <a16:creationId xmlns:a16="http://schemas.microsoft.com/office/drawing/2014/main" id="{13993B02-7048-4E4A-8F29-F1743420853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effectLst/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marL="0" lvl="0" indent="0" defTabSz="457200">
              <a:lnSpc>
                <a:spcPct val="90000"/>
              </a:lnSpc>
              <a:spcBef>
                <a:spcPct val="0"/>
              </a:spcBef>
              <a:spcAft>
                <a:spcPts val="0"/>
              </a:spcAft>
            </a:pPr>
            <a:r>
              <a:rPr lang="en-US" sz="3400" dirty="0"/>
              <a:t>Static Obstacle Avoidance Vector</a:t>
            </a:r>
          </a:p>
        </p:txBody>
      </p:sp>
      <p:sp>
        <p:nvSpPr>
          <p:cNvPr id="4" name="Google Shape;136;p23">
            <a:extLst>
              <a:ext uri="{FF2B5EF4-FFF2-40B4-BE49-F238E27FC236}">
                <a16:creationId xmlns:a16="http://schemas.microsoft.com/office/drawing/2014/main" id="{1569DDFB-36C2-714A-8347-FF80C736414E}"/>
              </a:ext>
            </a:extLst>
          </p:cNvPr>
          <p:cNvSpPr txBox="1">
            <a:spLocks/>
          </p:cNvSpPr>
          <p:nvPr/>
        </p:nvSpPr>
        <p:spPr>
          <a:xfrm>
            <a:off x="647911" y="1639491"/>
            <a:ext cx="8052744" cy="3223454"/>
          </a:xfrm>
          <a:prstGeom prst="rect">
            <a:avLst/>
          </a:prstGeom>
          <a:effectLst/>
        </p:spPr>
        <p:txBody>
          <a:bodyPr spcFirstLastPara="1" vert="horz" lIns="91440" tIns="45720" rIns="91440" bIns="45720" rtlCol="0" anchor="ctr" anchorCtr="0">
            <a:norm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 sz="1500" dirty="0"/>
              <a:t>Mix of </a:t>
            </a:r>
            <a:r>
              <a:rPr lang="en-US" sz="1500" dirty="0" err="1"/>
              <a:t>Braitenberg</a:t>
            </a:r>
            <a:r>
              <a:rPr lang="en-US" sz="1500" dirty="0"/>
              <a:t>/rule-based controllers</a:t>
            </a:r>
          </a:p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 sz="1500" dirty="0"/>
              <a:t>Robot sensors do not distinguish robots and obstacles</a:t>
            </a:r>
          </a:p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 sz="1500" dirty="0"/>
              <a:t>Leader slows down when robots are avoiding obstacles</a:t>
            </a:r>
          </a:p>
          <a:p>
            <a:pPr marL="457200" indent="-342900" defTabSz="457200">
              <a:spcAft>
                <a:spcPts val="600"/>
              </a:spcAft>
              <a:buSzPts val="1800"/>
            </a:pPr>
            <a:endParaRPr lang="en-US" sz="1500" dirty="0"/>
          </a:p>
          <a:p>
            <a:pPr marL="0" indent="0" defTabSz="457200">
              <a:spcAft>
                <a:spcPts val="600"/>
              </a:spcAft>
              <a:buNone/>
            </a:pPr>
            <a:r>
              <a:rPr lang="en-US" sz="1500" b="1" dirty="0"/>
              <a:t>Split and Merge</a:t>
            </a:r>
            <a:endParaRPr lang="en-US" sz="1500" dirty="0"/>
          </a:p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 sz="1500" dirty="0"/>
              <a:t>Robots pick a preferred side for moving around an object depending on their position in formation</a:t>
            </a:r>
          </a:p>
          <a:p>
            <a:pPr marL="0" indent="0" defTabSz="457200">
              <a:spcAft>
                <a:spcPts val="600"/>
              </a:spcAft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03276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260719-2846-0F4C-8562-10676319B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845" y="224554"/>
            <a:ext cx="8855155" cy="727838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Dynamic (Robot) Obstacle Avoidance Vector</a:t>
            </a:r>
            <a:endParaRPr lang="en-US" dirty="0"/>
          </a:p>
        </p:txBody>
      </p:sp>
      <p:sp>
        <p:nvSpPr>
          <p:cNvPr id="3" name="Google Shape;142;p24">
            <a:extLst>
              <a:ext uri="{FF2B5EF4-FFF2-40B4-BE49-F238E27FC236}">
                <a16:creationId xmlns:a16="http://schemas.microsoft.com/office/drawing/2014/main" id="{78AB4AE1-A197-6449-A074-D702C00AD65F}"/>
              </a:ext>
            </a:extLst>
          </p:cNvPr>
          <p:cNvSpPr txBox="1">
            <a:spLocks/>
          </p:cNvSpPr>
          <p:nvPr/>
        </p:nvSpPr>
        <p:spPr>
          <a:xfrm>
            <a:off x="836799" y="1666715"/>
            <a:ext cx="7475214" cy="2727383"/>
          </a:xfrm>
          <a:prstGeom prst="rect">
            <a:avLst/>
          </a:prstGeom>
          <a:effectLst/>
        </p:spPr>
        <p:txBody>
          <a:bodyPr spcFirstLastPara="1" vert="horz" lIns="91440" tIns="45720" rIns="91440" bIns="45720" rtlCol="0" anchor="ctr" anchorCtr="0">
            <a:norm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 sz="1400" dirty="0"/>
              <a:t>Compute an ‘on-off’ vector that stops moving a robot when:</a:t>
            </a:r>
          </a:p>
          <a:p>
            <a:pPr marL="914400" lvl="1" indent="-317500" defTabSz="457200">
              <a:spcAft>
                <a:spcPts val="600"/>
              </a:spcAft>
              <a:buSzPts val="1400"/>
            </a:pPr>
            <a:r>
              <a:rPr lang="en-US" sz="1400" dirty="0"/>
              <a:t>They get close</a:t>
            </a:r>
          </a:p>
          <a:p>
            <a:pPr marL="914400" lvl="1" indent="-317500" defTabSz="457200">
              <a:spcAft>
                <a:spcPts val="600"/>
              </a:spcAft>
              <a:buSzPts val="1400"/>
            </a:pPr>
            <a:r>
              <a:rPr lang="en-US" sz="1400" dirty="0"/>
              <a:t>They face each other</a:t>
            </a:r>
            <a:br>
              <a:rPr lang="en-US" sz="1400" dirty="0"/>
            </a:br>
            <a:endParaRPr lang="en-US" sz="1400" dirty="0"/>
          </a:p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 sz="1400" dirty="0"/>
              <a:t>O(n</a:t>
            </a:r>
            <a:r>
              <a:rPr lang="en-US" sz="1400" baseline="30000" dirty="0"/>
              <a:t>2</a:t>
            </a:r>
            <a:r>
              <a:rPr lang="en-US" sz="1400" dirty="0"/>
              <a:t>) as we consider robots in pairs, stop the one with lowest ID, to prevent deadlock</a:t>
            </a:r>
          </a:p>
        </p:txBody>
      </p:sp>
    </p:spTree>
    <p:extLst>
      <p:ext uri="{BB962C8B-B14F-4D97-AF65-F5344CB8AC3E}">
        <p14:creationId xmlns:p14="http://schemas.microsoft.com/office/powerpoint/2010/main" val="15831297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0000"/>
                </a:solidFill>
              </a:rPr>
              <a:t>Insert video 2</a:t>
            </a:r>
            <a:endParaRPr>
              <a:solidFill>
                <a:srgbClr val="FF0000"/>
              </a:solidFill>
            </a:endParaRPr>
          </a:p>
        </p:txBody>
      </p:sp>
      <p:pic>
        <p:nvPicPr>
          <p:cNvPr id="2" name="2_square_obs_x10.mp4" descr="2_square_obs_x10.mp4">
            <a:hlinkClick r:id="" action="ppaction://media"/>
            <a:extLst>
              <a:ext uri="{FF2B5EF4-FFF2-40B4-BE49-F238E27FC236}">
                <a16:creationId xmlns:a16="http://schemas.microsoft.com/office/drawing/2014/main" id="{7A665DA2-B87A-0C42-9E40-AB5A927E7E9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Freeform 6">
            <a:extLst>
              <a:ext uri="{FF2B5EF4-FFF2-40B4-BE49-F238E27FC236}">
                <a16:creationId xmlns:a16="http://schemas.microsoft.com/office/drawing/2014/main" id="{8EE457FF-670E-4EC1-ACD4-1173DA9A7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56" name="Rectangle 95">
            <a:extLst>
              <a:ext uri="{FF2B5EF4-FFF2-40B4-BE49-F238E27FC236}">
                <a16:creationId xmlns:a16="http://schemas.microsoft.com/office/drawing/2014/main" id="{F1E0D4A3-ECB8-4689-ABDB-9CE848CE8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Google Shape;152;p26"/>
          <p:cNvSpPr txBox="1">
            <a:spLocks noGrp="1"/>
          </p:cNvSpPr>
          <p:nvPr>
            <p:ph type="title"/>
          </p:nvPr>
        </p:nvSpPr>
        <p:spPr>
          <a:xfrm>
            <a:off x="607500" y="335391"/>
            <a:ext cx="7928998" cy="727837"/>
          </a:xfrm>
          <a:prstGeom prst="rect">
            <a:avLst/>
          </a:prstGeom>
          <a:effectLst/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algn="ctr" defTabSz="457200">
              <a:spcBef>
                <a:spcPct val="0"/>
              </a:spcBef>
              <a:spcAft>
                <a:spcPts val="0"/>
              </a:spcAft>
            </a:pPr>
            <a:r>
              <a:rPr lang="en-US" sz="3200" dirty="0">
                <a:solidFill>
                  <a:schemeClr val="tx1"/>
                </a:solidFill>
              </a:rPr>
              <a:t>Weighted Combination</a:t>
            </a:r>
          </a:p>
        </p:txBody>
      </p:sp>
      <p:sp>
        <p:nvSpPr>
          <p:cNvPr id="157" name="Freeform: Shape 97">
            <a:extLst>
              <a:ext uri="{FF2B5EF4-FFF2-40B4-BE49-F238E27FC236}">
                <a16:creationId xmlns:a16="http://schemas.microsoft.com/office/drawing/2014/main" id="{8854772B-9C8F-4037-89E0-3A45208AB3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819" y="1182306"/>
            <a:ext cx="8188361" cy="3478593"/>
          </a:xfrm>
          <a:custGeom>
            <a:avLst/>
            <a:gdLst>
              <a:gd name="connsiteX0" fmla="*/ 5441025 w 10917814"/>
              <a:gd name="connsiteY0" fmla="*/ 0 h 4638125"/>
              <a:gd name="connsiteX1" fmla="*/ 5453725 w 10917814"/>
              <a:gd name="connsiteY1" fmla="*/ 0 h 4638125"/>
              <a:gd name="connsiteX2" fmla="*/ 5464308 w 10917814"/>
              <a:gd name="connsiteY2" fmla="*/ 0 h 4638125"/>
              <a:gd name="connsiteX3" fmla="*/ 5477009 w 10917814"/>
              <a:gd name="connsiteY3" fmla="*/ 4762 h 4638125"/>
              <a:gd name="connsiteX4" fmla="*/ 5489708 w 10917814"/>
              <a:gd name="connsiteY4" fmla="*/ 9525 h 4638125"/>
              <a:gd name="connsiteX5" fmla="*/ 5498175 w 10917814"/>
              <a:gd name="connsiteY5" fmla="*/ 12700 h 4638125"/>
              <a:gd name="connsiteX6" fmla="*/ 5865801 w 10917814"/>
              <a:gd name="connsiteY6" fmla="*/ 288419 h 4638125"/>
              <a:gd name="connsiteX7" fmla="*/ 10765009 w 10917814"/>
              <a:gd name="connsiteY7" fmla="*/ 288419 h 4638125"/>
              <a:gd name="connsiteX8" fmla="*/ 10917814 w 10917814"/>
              <a:gd name="connsiteY8" fmla="*/ 441224 h 4638125"/>
              <a:gd name="connsiteX9" fmla="*/ 10917814 w 10917814"/>
              <a:gd name="connsiteY9" fmla="*/ 4485320 h 4638125"/>
              <a:gd name="connsiteX10" fmla="*/ 10765009 w 10917814"/>
              <a:gd name="connsiteY10" fmla="*/ 4638125 h 4638125"/>
              <a:gd name="connsiteX11" fmla="*/ 152805 w 10917814"/>
              <a:gd name="connsiteY11" fmla="*/ 4638125 h 4638125"/>
              <a:gd name="connsiteX12" fmla="*/ 0 w 10917814"/>
              <a:gd name="connsiteY12" fmla="*/ 4485320 h 4638125"/>
              <a:gd name="connsiteX13" fmla="*/ 0 w 10917814"/>
              <a:gd name="connsiteY13" fmla="*/ 441224 h 4638125"/>
              <a:gd name="connsiteX14" fmla="*/ 152805 w 10917814"/>
              <a:gd name="connsiteY14" fmla="*/ 288419 h 4638125"/>
              <a:gd name="connsiteX15" fmla="*/ 5041650 w 10917814"/>
              <a:gd name="connsiteY15" fmla="*/ 288419 h 4638125"/>
              <a:gd name="connsiteX16" fmla="*/ 5409275 w 10917814"/>
              <a:gd name="connsiteY16" fmla="*/ 12700 h 4638125"/>
              <a:gd name="connsiteX17" fmla="*/ 5417742 w 10917814"/>
              <a:gd name="connsiteY17" fmla="*/ 9525 h 4638125"/>
              <a:gd name="connsiteX18" fmla="*/ 5430442 w 10917814"/>
              <a:gd name="connsiteY18" fmla="*/ 4762 h 4638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0917814" h="4638125">
                <a:moveTo>
                  <a:pt x="5441025" y="0"/>
                </a:moveTo>
                <a:lnTo>
                  <a:pt x="5453725" y="0"/>
                </a:lnTo>
                <a:lnTo>
                  <a:pt x="5464308" y="0"/>
                </a:lnTo>
                <a:lnTo>
                  <a:pt x="5477009" y="4762"/>
                </a:lnTo>
                <a:lnTo>
                  <a:pt x="5489708" y="9525"/>
                </a:lnTo>
                <a:lnTo>
                  <a:pt x="5498175" y="12700"/>
                </a:lnTo>
                <a:lnTo>
                  <a:pt x="5865801" y="288419"/>
                </a:lnTo>
                <a:lnTo>
                  <a:pt x="10765009" y="288419"/>
                </a:lnTo>
                <a:cubicBezTo>
                  <a:pt x="10849401" y="288419"/>
                  <a:pt x="10917814" y="356832"/>
                  <a:pt x="10917814" y="441224"/>
                </a:cubicBezTo>
                <a:lnTo>
                  <a:pt x="10917814" y="4485320"/>
                </a:lnTo>
                <a:cubicBezTo>
                  <a:pt x="10917814" y="4569712"/>
                  <a:pt x="10849401" y="4638125"/>
                  <a:pt x="10765009" y="4638125"/>
                </a:cubicBezTo>
                <a:lnTo>
                  <a:pt x="152805" y="4638125"/>
                </a:lnTo>
                <a:cubicBezTo>
                  <a:pt x="68413" y="4638125"/>
                  <a:pt x="0" y="4569712"/>
                  <a:pt x="0" y="4485320"/>
                </a:cubicBezTo>
                <a:lnTo>
                  <a:pt x="0" y="441224"/>
                </a:lnTo>
                <a:cubicBezTo>
                  <a:pt x="0" y="356832"/>
                  <a:pt x="68413" y="288419"/>
                  <a:pt x="152805" y="288419"/>
                </a:cubicBezTo>
                <a:lnTo>
                  <a:pt x="5041650" y="288419"/>
                </a:lnTo>
                <a:lnTo>
                  <a:pt x="5409275" y="12700"/>
                </a:lnTo>
                <a:lnTo>
                  <a:pt x="5417742" y="9525"/>
                </a:lnTo>
                <a:lnTo>
                  <a:pt x="5430442" y="4762"/>
                </a:lnTo>
                <a:close/>
              </a:path>
            </a:pathLst>
          </a:cu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3" name="Google Shape;153;p26"/>
          <p:cNvSpPr txBox="1">
            <a:spLocks noGrp="1"/>
          </p:cNvSpPr>
          <p:nvPr>
            <p:ph type="body" idx="1"/>
          </p:nvPr>
        </p:nvSpPr>
        <p:spPr>
          <a:xfrm>
            <a:off x="836799" y="1666715"/>
            <a:ext cx="7475214" cy="2727383"/>
          </a:xfrm>
          <a:prstGeom prst="rect">
            <a:avLst/>
          </a:prstGeom>
          <a:effectLst/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457200" lvl="0" indent="-342900" defTabSz="457200">
              <a:spcBef>
                <a:spcPct val="20000"/>
              </a:spcBef>
              <a:spcAft>
                <a:spcPts val="600"/>
              </a:spcAft>
              <a:buSzPts val="1800"/>
              <a:buFont typeface="Wingdings 2" charset="2"/>
              <a:buChar char=""/>
            </a:pPr>
            <a:r>
              <a:rPr lang="en-US" sz="1600" dirty="0"/>
              <a:t>Overall velocity vector computed as a weighted sum of goal, formation, obstacle avoidance and noise vectors</a:t>
            </a:r>
            <a:br>
              <a:rPr lang="en-US" sz="1600" dirty="0"/>
            </a:br>
            <a:endParaRPr lang="en-US" sz="1600" dirty="0"/>
          </a:p>
          <a:p>
            <a:pPr marL="457200" lvl="0" indent="-342900" defTabSz="457200">
              <a:spcBef>
                <a:spcPct val="20000"/>
              </a:spcBef>
              <a:spcAft>
                <a:spcPts val="600"/>
              </a:spcAft>
              <a:buSzPts val="1800"/>
              <a:buFont typeface="Wingdings 2" charset="2"/>
              <a:buChar char=""/>
            </a:pPr>
            <a:r>
              <a:rPr lang="en-US" sz="1600" dirty="0"/>
              <a:t>Apply ‘rules’ to filter spurious/erroneous velocities:</a:t>
            </a:r>
          </a:p>
          <a:p>
            <a:pPr marL="914400" lvl="1" indent="-317500" defTabSz="457200">
              <a:spcBef>
                <a:spcPct val="20000"/>
              </a:spcBef>
              <a:spcAft>
                <a:spcPts val="600"/>
              </a:spcAft>
              <a:buSzPts val="1400"/>
              <a:buFont typeface="Wingdings 2" charset="2"/>
              <a:buChar char=""/>
            </a:pPr>
            <a:r>
              <a:rPr lang="en-US" sz="1600" dirty="0"/>
              <a:t>Robots stop if they are about to collide with another robot</a:t>
            </a:r>
          </a:p>
          <a:p>
            <a:pPr marL="914400" lvl="1" indent="-317500" defTabSz="457200">
              <a:spcBef>
                <a:spcPct val="20000"/>
              </a:spcBef>
              <a:spcAft>
                <a:spcPts val="600"/>
              </a:spcAft>
              <a:buSzPts val="1400"/>
              <a:buFont typeface="Wingdings 2" charset="2"/>
              <a:buChar char=""/>
            </a:pPr>
            <a:r>
              <a:rPr lang="en-US" sz="1600" dirty="0"/>
              <a:t>Robots stop at the goal</a:t>
            </a:r>
          </a:p>
          <a:p>
            <a:pPr marL="914400" lvl="1" indent="-317500" defTabSz="457200">
              <a:spcBef>
                <a:spcPct val="20000"/>
              </a:spcBef>
              <a:spcAft>
                <a:spcPts val="600"/>
              </a:spcAft>
              <a:buSzPts val="1400"/>
              <a:buFont typeface="Wingdings 2" charset="2"/>
              <a:buChar char=""/>
            </a:pPr>
            <a:r>
              <a:rPr lang="en-US" sz="1600" dirty="0"/>
              <a:t>Leader can slow down if followers not in formation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0000"/>
                </a:solidFill>
              </a:rPr>
              <a:t>Insert video 3</a:t>
            </a:r>
            <a:endParaRPr>
              <a:solidFill>
                <a:srgbClr val="FF0000"/>
              </a:solidFill>
            </a:endParaRPr>
          </a:p>
        </p:txBody>
      </p:sp>
      <p:pic>
        <p:nvPicPr>
          <p:cNvPr id="2" name="3_simple_sam_x4x2.mp4" descr="3_simple_sam_x4x2.mp4">
            <a:hlinkClick r:id="" action="ppaction://media"/>
            <a:extLst>
              <a:ext uri="{FF2B5EF4-FFF2-40B4-BE49-F238E27FC236}">
                <a16:creationId xmlns:a16="http://schemas.microsoft.com/office/drawing/2014/main" id="{6DCA2735-DFC4-E54C-AAF0-69CBD65A4ED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707E4-C95A-AA40-95AE-B818E7DB3A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Formation Switching</a:t>
            </a:r>
            <a:endParaRPr lang="en-US" dirty="0"/>
          </a:p>
        </p:txBody>
      </p:sp>
      <p:sp>
        <p:nvSpPr>
          <p:cNvPr id="3" name="Google Shape;164;p28">
            <a:extLst>
              <a:ext uri="{FF2B5EF4-FFF2-40B4-BE49-F238E27FC236}">
                <a16:creationId xmlns:a16="http://schemas.microsoft.com/office/drawing/2014/main" id="{F5A6F64B-08A7-9346-908C-52623E830F00}"/>
              </a:ext>
            </a:extLst>
          </p:cNvPr>
          <p:cNvSpPr txBox="1">
            <a:spLocks/>
          </p:cNvSpPr>
          <p:nvPr/>
        </p:nvSpPr>
        <p:spPr>
          <a:xfrm>
            <a:off x="322586" y="172710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0"/>
              </a:spcAft>
              <a:buFont typeface="Wingdings 2" charset="2"/>
              <a:buNone/>
            </a:pPr>
            <a:r>
              <a:rPr lang="en-GB" dirty="0"/>
              <a:t>Use robot sensors to detect tight gaps</a:t>
            </a:r>
          </a:p>
          <a:p>
            <a:pPr marL="457200" indent="-342900">
              <a:spcBef>
                <a:spcPts val="160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 dirty="0"/>
              <a:t>Centralized: Switch formation if leader (or majority of robots) detect a tight gap</a:t>
            </a:r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 dirty="0"/>
              <a:t>Decentralized: Only the leader sensors are used</a:t>
            </a:r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 dirty="0"/>
              <a:t>Formation becomes a column</a:t>
            </a:r>
          </a:p>
        </p:txBody>
      </p:sp>
      <p:pic>
        <p:nvPicPr>
          <p:cNvPr id="4" name="Google Shape;165;p28">
            <a:extLst>
              <a:ext uri="{FF2B5EF4-FFF2-40B4-BE49-F238E27FC236}">
                <a16:creationId xmlns:a16="http://schemas.microsoft.com/office/drawing/2014/main" id="{3041CC36-42BF-3940-9D6B-5FCFC4DAA057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>
            <a:off x="1129104" y="3000487"/>
            <a:ext cx="1747725" cy="1735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167;p28">
            <a:extLst>
              <a:ext uri="{FF2B5EF4-FFF2-40B4-BE49-F238E27FC236}">
                <a16:creationId xmlns:a16="http://schemas.microsoft.com/office/drawing/2014/main" id="{D2A30902-A9EC-4A4B-B28C-B8451BCBD04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5223275" y="3516075"/>
            <a:ext cx="3609025" cy="7042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ight Arrow 6">
            <a:extLst>
              <a:ext uri="{FF2B5EF4-FFF2-40B4-BE49-F238E27FC236}">
                <a16:creationId xmlns:a16="http://schemas.microsoft.com/office/drawing/2014/main" id="{1343856A-EE91-8D46-A16D-6C0ABD80B094}"/>
              </a:ext>
            </a:extLst>
          </p:cNvPr>
          <p:cNvSpPr/>
          <p:nvPr/>
        </p:nvSpPr>
        <p:spPr>
          <a:xfrm>
            <a:off x="3309257" y="3701144"/>
            <a:ext cx="1480457" cy="2960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3545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0000"/>
                </a:solidFill>
              </a:rPr>
              <a:t>Insert video 6</a:t>
            </a:r>
            <a:endParaRPr>
              <a:solidFill>
                <a:srgbClr val="FF0000"/>
              </a:solidFill>
            </a:endParaRPr>
          </a:p>
        </p:txBody>
      </p:sp>
      <p:pic>
        <p:nvPicPr>
          <p:cNvPr id="2" name="6_corner_add_obs_runtime_x4.mp4" descr="6_corner_add_obs_runtime_x4.mp4">
            <a:hlinkClick r:id="" action="ppaction://media"/>
            <a:extLst>
              <a:ext uri="{FF2B5EF4-FFF2-40B4-BE49-F238E27FC236}">
                <a16:creationId xmlns:a16="http://schemas.microsoft.com/office/drawing/2014/main" id="{96D0651C-4623-A84A-AD52-C9B39C85073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3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7_decentralized_X4.mp4" descr="7_decentralized_X4.mp4">
            <a:hlinkClick r:id="" action="ppaction://media"/>
            <a:extLst>
              <a:ext uri="{FF2B5EF4-FFF2-40B4-BE49-F238E27FC236}">
                <a16:creationId xmlns:a16="http://schemas.microsoft.com/office/drawing/2014/main" id="{8A201117-BF36-8645-B679-FC1614B078A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7"/>
          <a:srcRect l="50880"/>
          <a:stretch/>
        </p:blipFill>
        <p:spPr>
          <a:xfrm>
            <a:off x="5637345" y="1306285"/>
            <a:ext cx="3158312" cy="3616779"/>
          </a:xfrm>
          <a:prstGeom prst="rect">
            <a:avLst/>
          </a:prstGeom>
        </p:spPr>
      </p:pic>
      <p:pic>
        <p:nvPicPr>
          <p:cNvPr id="2" name="7_centralized_X4.mp4" descr="7_centralized_X4.mp4">
            <a:hlinkClick r:id="" action="ppaction://media"/>
            <a:extLst>
              <a:ext uri="{FF2B5EF4-FFF2-40B4-BE49-F238E27FC236}">
                <a16:creationId xmlns:a16="http://schemas.microsoft.com/office/drawing/2014/main" id="{66162336-714A-8D4D-9EAD-51FB17A043D1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239484" y="1447800"/>
            <a:ext cx="5133269" cy="316774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407436C-6108-DF4F-B28E-D010FC3C17CE}"/>
              </a:ext>
            </a:extLst>
          </p:cNvPr>
          <p:cNvSpPr txBox="1"/>
          <p:nvPr/>
        </p:nvSpPr>
        <p:spPr>
          <a:xfrm>
            <a:off x="250371" y="699407"/>
            <a:ext cx="5094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Centralized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90D17F-8C73-604C-8FB1-AC024ED9C602}"/>
              </a:ext>
            </a:extLst>
          </p:cNvPr>
          <p:cNvSpPr txBox="1"/>
          <p:nvPr/>
        </p:nvSpPr>
        <p:spPr>
          <a:xfrm>
            <a:off x="263979" y="130629"/>
            <a:ext cx="83112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tx1"/>
                </a:solidFill>
              </a:rPr>
              <a:t>Centralized vs Decentralized Example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E9A515-5C78-0544-8425-2D1D54462CB2}"/>
              </a:ext>
            </a:extLst>
          </p:cNvPr>
          <p:cNvSpPr txBox="1"/>
          <p:nvPr/>
        </p:nvSpPr>
        <p:spPr>
          <a:xfrm>
            <a:off x="6354536" y="715737"/>
            <a:ext cx="2098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Decentralized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6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560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536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A7A539-6193-314B-AB62-B8B064A23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</a:t>
            </a:r>
            <a:endParaRPr lang="en-US" dirty="0"/>
          </a:p>
        </p:txBody>
      </p:sp>
      <p:sp>
        <p:nvSpPr>
          <p:cNvPr id="3" name="Google Shape;183;p31">
            <a:extLst>
              <a:ext uri="{FF2B5EF4-FFF2-40B4-BE49-F238E27FC236}">
                <a16:creationId xmlns:a16="http://schemas.microsoft.com/office/drawing/2014/main" id="{15080897-9581-E144-9C10-C1CA4C578496}"/>
              </a:ext>
            </a:extLst>
          </p:cNvPr>
          <p:cNvSpPr txBox="1">
            <a:spLocks/>
          </p:cNvSpPr>
          <p:nvPr/>
        </p:nvSpPr>
        <p:spPr>
          <a:xfrm>
            <a:off x="0" y="1526971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/>
              <a:t>Accuracy</a:t>
            </a:r>
          </a:p>
          <a:p>
            <a:pPr marL="914400" lvl="1" indent="-317500">
              <a:spcBef>
                <a:spcPts val="0"/>
              </a:spcBef>
              <a:spcAft>
                <a:spcPts val="0"/>
              </a:spcAft>
              <a:buSzPts val="1400"/>
              <a:buFont typeface="Wingdings 2" charset="2"/>
              <a:buChar char="○"/>
            </a:pPr>
            <a:r>
              <a:rPr lang="en-GB"/>
              <a:t>Error plot of distance to target with 5% noise</a:t>
            </a:r>
            <a:endParaRPr lang="en-GB" dirty="0"/>
          </a:p>
        </p:txBody>
      </p:sp>
      <p:pic>
        <p:nvPicPr>
          <p:cNvPr id="4" name="Google Shape;185;p31">
            <a:extLst>
              <a:ext uri="{FF2B5EF4-FFF2-40B4-BE49-F238E27FC236}">
                <a16:creationId xmlns:a16="http://schemas.microsoft.com/office/drawing/2014/main" id="{D50FD40B-A6FF-824C-BA55-015CF24567A2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96828" y="2161310"/>
            <a:ext cx="3791324" cy="2876910"/>
          </a:xfrm>
          <a:prstGeom prst="roundRect">
            <a:avLst>
              <a:gd name="adj" fmla="val 5461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5" name="Google Shape;184;p31">
            <a:extLst>
              <a:ext uri="{FF2B5EF4-FFF2-40B4-BE49-F238E27FC236}">
                <a16:creationId xmlns:a16="http://schemas.microsoft.com/office/drawing/2014/main" id="{0AE8661D-DF2A-DC44-92CB-5274A8567251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9395" y="2180868"/>
            <a:ext cx="3791326" cy="2843507"/>
          </a:xfrm>
          <a:prstGeom prst="roundRect">
            <a:avLst>
              <a:gd name="adj" fmla="val 4973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EF317EF-C0F7-DA43-ACC3-49030871CA0E}"/>
              </a:ext>
            </a:extLst>
          </p:cNvPr>
          <p:cNvSpPr txBox="1"/>
          <p:nvPr/>
        </p:nvSpPr>
        <p:spPr>
          <a:xfrm>
            <a:off x="1513114" y="2166256"/>
            <a:ext cx="14804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Centralized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74B578-93CB-E348-92DD-805A78150883}"/>
              </a:ext>
            </a:extLst>
          </p:cNvPr>
          <p:cNvSpPr txBox="1"/>
          <p:nvPr/>
        </p:nvSpPr>
        <p:spPr>
          <a:xfrm>
            <a:off x="5987142" y="2177141"/>
            <a:ext cx="14804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Decentralized</a:t>
            </a:r>
          </a:p>
        </p:txBody>
      </p:sp>
    </p:spTree>
    <p:extLst>
      <p:ext uri="{BB962C8B-B14F-4D97-AF65-F5344CB8AC3E}">
        <p14:creationId xmlns:p14="http://schemas.microsoft.com/office/powerpoint/2010/main" val="25985714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Freeform 6">
            <a:extLst>
              <a:ext uri="{FF2B5EF4-FFF2-40B4-BE49-F238E27FC236}">
                <a16:creationId xmlns:a16="http://schemas.microsoft.com/office/drawing/2014/main" id="{8EE457FF-670E-4EC1-ACD4-1173DA9A7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17" name="Rectangle 111">
            <a:extLst>
              <a:ext uri="{FF2B5EF4-FFF2-40B4-BE49-F238E27FC236}">
                <a16:creationId xmlns:a16="http://schemas.microsoft.com/office/drawing/2014/main" id="{35C44DBB-AD7C-4682-B258-6367305D20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Google Shape;59;p14"/>
          <p:cNvSpPr txBox="1">
            <a:spLocks noGrp="1"/>
          </p:cNvSpPr>
          <p:nvPr>
            <p:ph type="title"/>
          </p:nvPr>
        </p:nvSpPr>
        <p:spPr>
          <a:xfrm>
            <a:off x="415636" y="913857"/>
            <a:ext cx="2698752" cy="3315787"/>
          </a:xfrm>
          <a:prstGeom prst="rect">
            <a:avLst/>
          </a:prstGeom>
          <a:effectLst/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algn="r" defTabSz="457200">
              <a:spcBef>
                <a:spcPct val="0"/>
              </a:spcBef>
              <a:spcAft>
                <a:spcPts val="0"/>
              </a:spcAft>
            </a:pPr>
            <a:r>
              <a:rPr lang="en-US" sz="2400" dirty="0">
                <a:solidFill>
                  <a:schemeClr val="tx1"/>
                </a:solidFill>
              </a:rPr>
              <a:t>Centralized vs Decentralized</a:t>
            </a:r>
          </a:p>
        </p:txBody>
      </p:sp>
      <p:cxnSp>
        <p:nvCxnSpPr>
          <p:cNvPr id="118" name="Straight Connector 113">
            <a:extLst>
              <a:ext uri="{FF2B5EF4-FFF2-40B4-BE49-F238E27FC236}">
                <a16:creationId xmlns:a16="http://schemas.microsoft.com/office/drawing/2014/main" id="{A1CED323-FAF0-4E0B-8717-FC1F468A28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487225" y="1272582"/>
            <a:ext cx="0" cy="2598336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Google Shape;60;p14"/>
          <p:cNvSpPr txBox="1">
            <a:spLocks noGrp="1"/>
          </p:cNvSpPr>
          <p:nvPr>
            <p:ph type="body" idx="1"/>
          </p:nvPr>
        </p:nvSpPr>
        <p:spPr>
          <a:xfrm>
            <a:off x="3860063" y="913856"/>
            <a:ext cx="4560037" cy="3315788"/>
          </a:xfrm>
          <a:prstGeom prst="rect">
            <a:avLst/>
          </a:prstGeom>
          <a:effectLst/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457200" lvl="0" indent="-342900" defTabSz="457200">
              <a:spcBef>
                <a:spcPct val="20000"/>
              </a:spcBef>
              <a:spcAft>
                <a:spcPts val="600"/>
              </a:spcAft>
              <a:buSzPts val="1800"/>
              <a:buFont typeface="Wingdings 2" charset="2"/>
              <a:buChar char=""/>
            </a:pPr>
            <a:r>
              <a:rPr lang="en-US" sz="1200"/>
              <a:t>In both cases we launch the arena as usual</a:t>
            </a:r>
            <a:br>
              <a:rPr lang="en-US" sz="1200"/>
            </a:br>
            <a:endParaRPr lang="en-US" sz="1200"/>
          </a:p>
          <a:p>
            <a:pPr marL="457200" lvl="0" indent="-342900" defTabSz="457200">
              <a:spcBef>
                <a:spcPct val="20000"/>
              </a:spcBef>
              <a:spcAft>
                <a:spcPts val="600"/>
              </a:spcAft>
              <a:buSzPts val="1800"/>
              <a:buFont typeface="Wingdings 2" charset="2"/>
              <a:buChar char=""/>
            </a:pPr>
            <a:r>
              <a:rPr lang="en-US" sz="1200"/>
              <a:t>Centralized: run a single controller with global knowledge</a:t>
            </a:r>
            <a:br>
              <a:rPr lang="en-US" sz="1200"/>
            </a:br>
            <a:endParaRPr lang="en-US" sz="1200"/>
          </a:p>
          <a:p>
            <a:pPr marL="457200" lvl="0" indent="-342900" defTabSz="457200">
              <a:spcBef>
                <a:spcPct val="20000"/>
              </a:spcBef>
              <a:spcAft>
                <a:spcPts val="600"/>
              </a:spcAft>
              <a:buSzPts val="1800"/>
              <a:buFont typeface="Wingdings 2" charset="2"/>
              <a:buChar char=""/>
            </a:pPr>
            <a:r>
              <a:rPr lang="en-US" sz="1200"/>
              <a:t>Decentralized: run a controller per robot</a:t>
            </a:r>
          </a:p>
          <a:p>
            <a:pPr marL="914400" lvl="1" indent="-317500" defTabSz="457200">
              <a:spcBef>
                <a:spcPct val="20000"/>
              </a:spcBef>
              <a:spcAft>
                <a:spcPts val="600"/>
              </a:spcAft>
              <a:buSzPts val="1400"/>
              <a:buFont typeface="Wingdings 2" charset="2"/>
              <a:buChar char=""/>
            </a:pPr>
            <a:r>
              <a:rPr lang="en-US"/>
              <a:t>Each robot acts individually</a:t>
            </a:r>
            <a:br>
              <a:rPr lang="en-US"/>
            </a:br>
            <a:endParaRPr lang="en-US"/>
          </a:p>
          <a:p>
            <a:pPr marL="457200" lvl="0" indent="-342900" defTabSz="457200">
              <a:spcBef>
                <a:spcPct val="20000"/>
              </a:spcBef>
              <a:spcAft>
                <a:spcPts val="600"/>
              </a:spcAft>
              <a:buSzPts val="1800"/>
              <a:buFont typeface="Wingdings 2" charset="2"/>
              <a:buChar char=""/>
            </a:pPr>
            <a:r>
              <a:rPr lang="en-US" sz="1200"/>
              <a:t>A ‘leader’ robot sends messages with its state to connected robots</a:t>
            </a:r>
            <a:br>
              <a:rPr lang="en-US" sz="1200"/>
            </a:br>
            <a:endParaRPr lang="en-US" sz="1200"/>
          </a:p>
          <a:p>
            <a:pPr marL="457200" lvl="0" indent="-342900" defTabSz="457200">
              <a:spcBef>
                <a:spcPct val="20000"/>
              </a:spcBef>
              <a:spcAft>
                <a:spcPts val="600"/>
              </a:spcAft>
              <a:buSzPts val="1800"/>
              <a:buFont typeface="Wingdings 2" charset="2"/>
              <a:buChar char=""/>
            </a:pPr>
            <a:r>
              <a:rPr lang="en-US" sz="1200"/>
              <a:t>Other ‘followers’ update their belief of the leader and relay this message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Freeform 6">
            <a:extLst>
              <a:ext uri="{FF2B5EF4-FFF2-40B4-BE49-F238E27FC236}">
                <a16:creationId xmlns:a16="http://schemas.microsoft.com/office/drawing/2014/main" id="{8EE457FF-670E-4EC1-ACD4-1173DA9A7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72" name="Rectangle 71">
            <a:extLst>
              <a:ext uri="{FF2B5EF4-FFF2-40B4-BE49-F238E27FC236}">
                <a16:creationId xmlns:a16="http://schemas.microsoft.com/office/drawing/2014/main" id="{F1E0D4A3-ECB8-4689-ABDB-9CE848CE8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Google Shape;192;p32"/>
          <p:cNvSpPr txBox="1">
            <a:spLocks noGrp="1"/>
          </p:cNvSpPr>
          <p:nvPr>
            <p:ph type="title"/>
          </p:nvPr>
        </p:nvSpPr>
        <p:spPr>
          <a:xfrm>
            <a:off x="607500" y="335391"/>
            <a:ext cx="7928998" cy="727837"/>
          </a:xfrm>
          <a:prstGeom prst="rect">
            <a:avLst/>
          </a:prstGeom>
          <a:effectLst/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algn="ctr" defTabSz="457200">
              <a:spcBef>
                <a:spcPct val="0"/>
              </a:spcBef>
              <a:spcAft>
                <a:spcPts val="0"/>
              </a:spcAft>
            </a:pPr>
            <a:r>
              <a:rPr lang="en-US" sz="3200" dirty="0">
                <a:solidFill>
                  <a:schemeClr val="tx1"/>
                </a:solidFill>
              </a:rPr>
              <a:t>Results</a:t>
            </a:r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8854772B-9C8F-4037-89E0-3A45208AB3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819" y="1182306"/>
            <a:ext cx="8188361" cy="3478593"/>
          </a:xfrm>
          <a:custGeom>
            <a:avLst/>
            <a:gdLst>
              <a:gd name="connsiteX0" fmla="*/ 5441025 w 10917814"/>
              <a:gd name="connsiteY0" fmla="*/ 0 h 4638125"/>
              <a:gd name="connsiteX1" fmla="*/ 5453725 w 10917814"/>
              <a:gd name="connsiteY1" fmla="*/ 0 h 4638125"/>
              <a:gd name="connsiteX2" fmla="*/ 5464308 w 10917814"/>
              <a:gd name="connsiteY2" fmla="*/ 0 h 4638125"/>
              <a:gd name="connsiteX3" fmla="*/ 5477009 w 10917814"/>
              <a:gd name="connsiteY3" fmla="*/ 4762 h 4638125"/>
              <a:gd name="connsiteX4" fmla="*/ 5489708 w 10917814"/>
              <a:gd name="connsiteY4" fmla="*/ 9525 h 4638125"/>
              <a:gd name="connsiteX5" fmla="*/ 5498175 w 10917814"/>
              <a:gd name="connsiteY5" fmla="*/ 12700 h 4638125"/>
              <a:gd name="connsiteX6" fmla="*/ 5865801 w 10917814"/>
              <a:gd name="connsiteY6" fmla="*/ 288419 h 4638125"/>
              <a:gd name="connsiteX7" fmla="*/ 10765009 w 10917814"/>
              <a:gd name="connsiteY7" fmla="*/ 288419 h 4638125"/>
              <a:gd name="connsiteX8" fmla="*/ 10917814 w 10917814"/>
              <a:gd name="connsiteY8" fmla="*/ 441224 h 4638125"/>
              <a:gd name="connsiteX9" fmla="*/ 10917814 w 10917814"/>
              <a:gd name="connsiteY9" fmla="*/ 4485320 h 4638125"/>
              <a:gd name="connsiteX10" fmla="*/ 10765009 w 10917814"/>
              <a:gd name="connsiteY10" fmla="*/ 4638125 h 4638125"/>
              <a:gd name="connsiteX11" fmla="*/ 152805 w 10917814"/>
              <a:gd name="connsiteY11" fmla="*/ 4638125 h 4638125"/>
              <a:gd name="connsiteX12" fmla="*/ 0 w 10917814"/>
              <a:gd name="connsiteY12" fmla="*/ 4485320 h 4638125"/>
              <a:gd name="connsiteX13" fmla="*/ 0 w 10917814"/>
              <a:gd name="connsiteY13" fmla="*/ 441224 h 4638125"/>
              <a:gd name="connsiteX14" fmla="*/ 152805 w 10917814"/>
              <a:gd name="connsiteY14" fmla="*/ 288419 h 4638125"/>
              <a:gd name="connsiteX15" fmla="*/ 5041650 w 10917814"/>
              <a:gd name="connsiteY15" fmla="*/ 288419 h 4638125"/>
              <a:gd name="connsiteX16" fmla="*/ 5409275 w 10917814"/>
              <a:gd name="connsiteY16" fmla="*/ 12700 h 4638125"/>
              <a:gd name="connsiteX17" fmla="*/ 5417742 w 10917814"/>
              <a:gd name="connsiteY17" fmla="*/ 9525 h 4638125"/>
              <a:gd name="connsiteX18" fmla="*/ 5430442 w 10917814"/>
              <a:gd name="connsiteY18" fmla="*/ 4762 h 4638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0917814" h="4638125">
                <a:moveTo>
                  <a:pt x="5441025" y="0"/>
                </a:moveTo>
                <a:lnTo>
                  <a:pt x="5453725" y="0"/>
                </a:lnTo>
                <a:lnTo>
                  <a:pt x="5464308" y="0"/>
                </a:lnTo>
                <a:lnTo>
                  <a:pt x="5477009" y="4762"/>
                </a:lnTo>
                <a:lnTo>
                  <a:pt x="5489708" y="9525"/>
                </a:lnTo>
                <a:lnTo>
                  <a:pt x="5498175" y="12700"/>
                </a:lnTo>
                <a:lnTo>
                  <a:pt x="5865801" y="288419"/>
                </a:lnTo>
                <a:lnTo>
                  <a:pt x="10765009" y="288419"/>
                </a:lnTo>
                <a:cubicBezTo>
                  <a:pt x="10849401" y="288419"/>
                  <a:pt x="10917814" y="356832"/>
                  <a:pt x="10917814" y="441224"/>
                </a:cubicBezTo>
                <a:lnTo>
                  <a:pt x="10917814" y="4485320"/>
                </a:lnTo>
                <a:cubicBezTo>
                  <a:pt x="10917814" y="4569712"/>
                  <a:pt x="10849401" y="4638125"/>
                  <a:pt x="10765009" y="4638125"/>
                </a:cubicBezTo>
                <a:lnTo>
                  <a:pt x="152805" y="4638125"/>
                </a:lnTo>
                <a:cubicBezTo>
                  <a:pt x="68413" y="4638125"/>
                  <a:pt x="0" y="4569712"/>
                  <a:pt x="0" y="4485320"/>
                </a:cubicBezTo>
                <a:lnTo>
                  <a:pt x="0" y="441224"/>
                </a:lnTo>
                <a:cubicBezTo>
                  <a:pt x="0" y="356832"/>
                  <a:pt x="68413" y="288419"/>
                  <a:pt x="152805" y="288419"/>
                </a:cubicBezTo>
                <a:lnTo>
                  <a:pt x="5041650" y="288419"/>
                </a:lnTo>
                <a:lnTo>
                  <a:pt x="5409275" y="12700"/>
                </a:lnTo>
                <a:lnTo>
                  <a:pt x="5417742" y="9525"/>
                </a:lnTo>
                <a:lnTo>
                  <a:pt x="5430442" y="4762"/>
                </a:lnTo>
                <a:close/>
              </a:path>
            </a:pathLst>
          </a:cu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3" name="Google Shape;193;p32"/>
          <p:cNvSpPr txBox="1">
            <a:spLocks noGrp="1"/>
          </p:cNvSpPr>
          <p:nvPr>
            <p:ph type="body" idx="1"/>
          </p:nvPr>
        </p:nvSpPr>
        <p:spPr>
          <a:xfrm>
            <a:off x="836799" y="1666715"/>
            <a:ext cx="7475214" cy="2727383"/>
          </a:xfrm>
          <a:prstGeom prst="rect">
            <a:avLst/>
          </a:prstGeom>
          <a:effectLst/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457200" lvl="0" indent="-342900" defTabSz="457200">
              <a:spcBef>
                <a:spcPct val="20000"/>
              </a:spcBef>
              <a:spcAft>
                <a:spcPts val="600"/>
              </a:spcAft>
              <a:buSzPts val="1800"/>
              <a:buFont typeface="Wingdings 2" charset="2"/>
              <a:buChar char=""/>
            </a:pPr>
            <a:r>
              <a:rPr lang="en-US" sz="1400" dirty="0"/>
              <a:t>Robustness - Our general approach isn’t perfect</a:t>
            </a:r>
          </a:p>
          <a:p>
            <a:pPr marL="914400" lvl="1" indent="-317500" defTabSz="457200">
              <a:spcBef>
                <a:spcPct val="20000"/>
              </a:spcBef>
              <a:spcAft>
                <a:spcPts val="600"/>
              </a:spcAft>
              <a:buSzPts val="1400"/>
              <a:buFont typeface="Wingdings 2" charset="2"/>
              <a:buChar char=""/>
            </a:pPr>
            <a:r>
              <a:rPr lang="en-US" sz="1400" dirty="0"/>
              <a:t>Centralized obstacle avoidance is improved with global knowledge</a:t>
            </a:r>
          </a:p>
          <a:p>
            <a:pPr marL="914400" lvl="1" indent="-317500" defTabSz="457200">
              <a:spcBef>
                <a:spcPct val="20000"/>
              </a:spcBef>
              <a:spcAft>
                <a:spcPts val="600"/>
              </a:spcAft>
              <a:buSzPts val="1400"/>
              <a:buFont typeface="Wingdings 2" charset="2"/>
              <a:buChar char=""/>
            </a:pPr>
            <a:r>
              <a:rPr lang="en-US" sz="1400" dirty="0"/>
              <a:t>Decentralized solution not to the same level with just knowledge of leader</a:t>
            </a:r>
            <a:br>
              <a:rPr lang="en-US" sz="1400" dirty="0"/>
            </a:br>
            <a:endParaRPr lang="en-US" sz="1400" dirty="0"/>
          </a:p>
          <a:p>
            <a:pPr marL="457200" lvl="0" indent="-342900" defTabSz="457200">
              <a:spcBef>
                <a:spcPct val="20000"/>
              </a:spcBef>
              <a:spcAft>
                <a:spcPts val="600"/>
              </a:spcAft>
              <a:buSzPts val="1800"/>
              <a:buFont typeface="Wingdings 2" charset="2"/>
              <a:buChar char=""/>
            </a:pPr>
            <a:r>
              <a:rPr lang="en-US" sz="1400" dirty="0"/>
              <a:t>Efficiency - RRT* can take a long time so we precompute paths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Freeform 6">
            <a:extLst>
              <a:ext uri="{FF2B5EF4-FFF2-40B4-BE49-F238E27FC236}">
                <a16:creationId xmlns:a16="http://schemas.microsoft.com/office/drawing/2014/main" id="{8EE457FF-670E-4EC1-ACD4-1173DA9A7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78" name="Rectangle 77">
            <a:extLst>
              <a:ext uri="{FF2B5EF4-FFF2-40B4-BE49-F238E27FC236}">
                <a16:creationId xmlns:a16="http://schemas.microsoft.com/office/drawing/2014/main" id="{F1E0D4A3-ECB8-4689-ABDB-9CE848CE8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8" name="Google Shape;198;p33"/>
          <p:cNvSpPr txBox="1">
            <a:spLocks noGrp="1"/>
          </p:cNvSpPr>
          <p:nvPr>
            <p:ph type="title"/>
          </p:nvPr>
        </p:nvSpPr>
        <p:spPr>
          <a:xfrm>
            <a:off x="607500" y="335391"/>
            <a:ext cx="7928998" cy="727837"/>
          </a:xfrm>
          <a:prstGeom prst="rect">
            <a:avLst/>
          </a:prstGeom>
          <a:effectLst/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algn="ctr" defTabSz="457200">
              <a:spcBef>
                <a:spcPct val="0"/>
              </a:spcBef>
              <a:spcAft>
                <a:spcPts val="0"/>
              </a:spcAft>
            </a:pPr>
            <a:r>
              <a:rPr lang="en-US" sz="3200" dirty="0">
                <a:solidFill>
                  <a:schemeClr val="tx1"/>
                </a:solidFill>
              </a:rPr>
              <a:t>Results</a:t>
            </a:r>
          </a:p>
        </p:txBody>
      </p:sp>
      <p:sp>
        <p:nvSpPr>
          <p:cNvPr id="80" name="Freeform: Shape 79">
            <a:extLst>
              <a:ext uri="{FF2B5EF4-FFF2-40B4-BE49-F238E27FC236}">
                <a16:creationId xmlns:a16="http://schemas.microsoft.com/office/drawing/2014/main" id="{8854772B-9C8F-4037-89E0-3A45208AB3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819" y="1182306"/>
            <a:ext cx="8188361" cy="3478593"/>
          </a:xfrm>
          <a:custGeom>
            <a:avLst/>
            <a:gdLst>
              <a:gd name="connsiteX0" fmla="*/ 5441025 w 10917814"/>
              <a:gd name="connsiteY0" fmla="*/ 0 h 4638125"/>
              <a:gd name="connsiteX1" fmla="*/ 5453725 w 10917814"/>
              <a:gd name="connsiteY1" fmla="*/ 0 h 4638125"/>
              <a:gd name="connsiteX2" fmla="*/ 5464308 w 10917814"/>
              <a:gd name="connsiteY2" fmla="*/ 0 h 4638125"/>
              <a:gd name="connsiteX3" fmla="*/ 5477009 w 10917814"/>
              <a:gd name="connsiteY3" fmla="*/ 4762 h 4638125"/>
              <a:gd name="connsiteX4" fmla="*/ 5489708 w 10917814"/>
              <a:gd name="connsiteY4" fmla="*/ 9525 h 4638125"/>
              <a:gd name="connsiteX5" fmla="*/ 5498175 w 10917814"/>
              <a:gd name="connsiteY5" fmla="*/ 12700 h 4638125"/>
              <a:gd name="connsiteX6" fmla="*/ 5865801 w 10917814"/>
              <a:gd name="connsiteY6" fmla="*/ 288419 h 4638125"/>
              <a:gd name="connsiteX7" fmla="*/ 10765009 w 10917814"/>
              <a:gd name="connsiteY7" fmla="*/ 288419 h 4638125"/>
              <a:gd name="connsiteX8" fmla="*/ 10917814 w 10917814"/>
              <a:gd name="connsiteY8" fmla="*/ 441224 h 4638125"/>
              <a:gd name="connsiteX9" fmla="*/ 10917814 w 10917814"/>
              <a:gd name="connsiteY9" fmla="*/ 4485320 h 4638125"/>
              <a:gd name="connsiteX10" fmla="*/ 10765009 w 10917814"/>
              <a:gd name="connsiteY10" fmla="*/ 4638125 h 4638125"/>
              <a:gd name="connsiteX11" fmla="*/ 152805 w 10917814"/>
              <a:gd name="connsiteY11" fmla="*/ 4638125 h 4638125"/>
              <a:gd name="connsiteX12" fmla="*/ 0 w 10917814"/>
              <a:gd name="connsiteY12" fmla="*/ 4485320 h 4638125"/>
              <a:gd name="connsiteX13" fmla="*/ 0 w 10917814"/>
              <a:gd name="connsiteY13" fmla="*/ 441224 h 4638125"/>
              <a:gd name="connsiteX14" fmla="*/ 152805 w 10917814"/>
              <a:gd name="connsiteY14" fmla="*/ 288419 h 4638125"/>
              <a:gd name="connsiteX15" fmla="*/ 5041650 w 10917814"/>
              <a:gd name="connsiteY15" fmla="*/ 288419 h 4638125"/>
              <a:gd name="connsiteX16" fmla="*/ 5409275 w 10917814"/>
              <a:gd name="connsiteY16" fmla="*/ 12700 h 4638125"/>
              <a:gd name="connsiteX17" fmla="*/ 5417742 w 10917814"/>
              <a:gd name="connsiteY17" fmla="*/ 9525 h 4638125"/>
              <a:gd name="connsiteX18" fmla="*/ 5430442 w 10917814"/>
              <a:gd name="connsiteY18" fmla="*/ 4762 h 4638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0917814" h="4638125">
                <a:moveTo>
                  <a:pt x="5441025" y="0"/>
                </a:moveTo>
                <a:lnTo>
                  <a:pt x="5453725" y="0"/>
                </a:lnTo>
                <a:lnTo>
                  <a:pt x="5464308" y="0"/>
                </a:lnTo>
                <a:lnTo>
                  <a:pt x="5477009" y="4762"/>
                </a:lnTo>
                <a:lnTo>
                  <a:pt x="5489708" y="9525"/>
                </a:lnTo>
                <a:lnTo>
                  <a:pt x="5498175" y="12700"/>
                </a:lnTo>
                <a:lnTo>
                  <a:pt x="5865801" y="288419"/>
                </a:lnTo>
                <a:lnTo>
                  <a:pt x="10765009" y="288419"/>
                </a:lnTo>
                <a:cubicBezTo>
                  <a:pt x="10849401" y="288419"/>
                  <a:pt x="10917814" y="356832"/>
                  <a:pt x="10917814" y="441224"/>
                </a:cubicBezTo>
                <a:lnTo>
                  <a:pt x="10917814" y="4485320"/>
                </a:lnTo>
                <a:cubicBezTo>
                  <a:pt x="10917814" y="4569712"/>
                  <a:pt x="10849401" y="4638125"/>
                  <a:pt x="10765009" y="4638125"/>
                </a:cubicBezTo>
                <a:lnTo>
                  <a:pt x="152805" y="4638125"/>
                </a:lnTo>
                <a:cubicBezTo>
                  <a:pt x="68413" y="4638125"/>
                  <a:pt x="0" y="4569712"/>
                  <a:pt x="0" y="4485320"/>
                </a:cubicBezTo>
                <a:lnTo>
                  <a:pt x="0" y="441224"/>
                </a:lnTo>
                <a:cubicBezTo>
                  <a:pt x="0" y="356832"/>
                  <a:pt x="68413" y="288419"/>
                  <a:pt x="152805" y="288419"/>
                </a:cubicBezTo>
                <a:lnTo>
                  <a:pt x="5041650" y="288419"/>
                </a:lnTo>
                <a:lnTo>
                  <a:pt x="5409275" y="12700"/>
                </a:lnTo>
                <a:lnTo>
                  <a:pt x="5417742" y="9525"/>
                </a:lnTo>
                <a:lnTo>
                  <a:pt x="5430442" y="4762"/>
                </a:lnTo>
                <a:close/>
              </a:path>
            </a:pathLst>
          </a:cu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9" name="Google Shape;199;p33"/>
          <p:cNvSpPr txBox="1">
            <a:spLocks noGrp="1"/>
          </p:cNvSpPr>
          <p:nvPr>
            <p:ph type="body" idx="1"/>
          </p:nvPr>
        </p:nvSpPr>
        <p:spPr>
          <a:xfrm>
            <a:off x="836799" y="1666715"/>
            <a:ext cx="7475214" cy="2727383"/>
          </a:xfrm>
          <a:prstGeom prst="rect">
            <a:avLst/>
          </a:prstGeom>
          <a:effectLst/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457200" lvl="0" indent="-342900" defTabSz="457200">
              <a:spcBef>
                <a:spcPct val="20000"/>
              </a:spcBef>
              <a:spcAft>
                <a:spcPts val="600"/>
              </a:spcAft>
              <a:buSzPts val="1800"/>
              <a:buFont typeface="Wingdings 2" charset="2"/>
              <a:buChar char=""/>
            </a:pPr>
            <a:r>
              <a:rPr lang="en-US" sz="1400" dirty="0"/>
              <a:t>Future Work</a:t>
            </a:r>
          </a:p>
          <a:p>
            <a:pPr marL="914400" lvl="1" indent="-317500" defTabSz="457200">
              <a:spcBef>
                <a:spcPct val="20000"/>
              </a:spcBef>
              <a:spcAft>
                <a:spcPts val="600"/>
              </a:spcAft>
              <a:buSzPts val="1400"/>
              <a:buFont typeface="Wingdings 2" charset="2"/>
              <a:buChar char=""/>
            </a:pPr>
            <a:r>
              <a:rPr lang="en-US" sz="1400" dirty="0"/>
              <a:t>Try cheaper straight-line goal velocities, rely on obstacle avoidance</a:t>
            </a:r>
          </a:p>
          <a:p>
            <a:pPr marL="914400" lvl="1" indent="-317500" defTabSz="457200">
              <a:spcBef>
                <a:spcPct val="20000"/>
              </a:spcBef>
              <a:spcAft>
                <a:spcPts val="600"/>
              </a:spcAft>
              <a:buSzPts val="1400"/>
              <a:buFont typeface="Wingdings 2" charset="2"/>
              <a:buChar char=""/>
            </a:pPr>
            <a:r>
              <a:rPr lang="en-US" sz="1400" dirty="0"/>
              <a:t>Improve obstacle avoidance to improve robustness in the general case</a:t>
            </a:r>
          </a:p>
          <a:p>
            <a:pPr marL="1371600" lvl="2" indent="-317500" defTabSz="457200">
              <a:spcBef>
                <a:spcPct val="20000"/>
              </a:spcBef>
              <a:spcAft>
                <a:spcPts val="600"/>
              </a:spcAft>
              <a:buSzPts val="1400"/>
              <a:buFont typeface="Wingdings 2" charset="2"/>
              <a:buChar char=""/>
            </a:pPr>
            <a:r>
              <a:rPr lang="en-US" sz="1400" dirty="0"/>
              <a:t>Consider reinforcement learning to adjust weights for each environment</a:t>
            </a:r>
          </a:p>
          <a:p>
            <a:pPr marL="914400" lvl="1" indent="-317500" defTabSz="457200">
              <a:spcBef>
                <a:spcPct val="20000"/>
              </a:spcBef>
              <a:spcAft>
                <a:spcPts val="600"/>
              </a:spcAft>
              <a:buSzPts val="1400"/>
              <a:buFont typeface="Wingdings 2" charset="2"/>
              <a:buChar char=""/>
            </a:pPr>
            <a:r>
              <a:rPr lang="en-US" sz="1400" dirty="0"/>
              <a:t>Decentralized approach - communicate more state from each robot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4"/>
          <p:cNvSpPr txBox="1">
            <a:spLocks noGrp="1"/>
          </p:cNvSpPr>
          <p:nvPr>
            <p:ph type="body" idx="1"/>
          </p:nvPr>
        </p:nvSpPr>
        <p:spPr>
          <a:xfrm>
            <a:off x="325555" y="2454234"/>
            <a:ext cx="8520600" cy="25441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 dirty="0"/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sz="4800" dirty="0"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400" dirty="0"/>
              <a:t>Link to code repository - </a:t>
            </a:r>
            <a:r>
              <a:rPr lang="en-GB" sz="1400" dirty="0" err="1"/>
              <a:t>github.com</a:t>
            </a:r>
            <a:r>
              <a:rPr lang="en-GB" sz="1400" dirty="0"/>
              <a:t>/</a:t>
            </a:r>
            <a:r>
              <a:rPr lang="en-GB" sz="1400" dirty="0" err="1"/>
              <a:t>DoodleBobBuffPants</a:t>
            </a:r>
            <a:r>
              <a:rPr lang="en-GB" sz="1400" dirty="0"/>
              <a:t>/</a:t>
            </a:r>
            <a:r>
              <a:rPr lang="en-GB" sz="1400" dirty="0" err="1"/>
              <a:t>RobotProject</a:t>
            </a:r>
            <a:endParaRPr sz="1400" dirty="0"/>
          </a:p>
        </p:txBody>
      </p:sp>
      <p:pic>
        <p:nvPicPr>
          <p:cNvPr id="4" name="5_corridor_wedim_x10.mp4" descr="5_corridor_wedim_x10.mp4">
            <a:hlinkClick r:id="" action="ppaction://media"/>
            <a:extLst>
              <a:ext uri="{FF2B5EF4-FFF2-40B4-BE49-F238E27FC236}">
                <a16:creationId xmlns:a16="http://schemas.microsoft.com/office/drawing/2014/main" id="{625B5280-78F9-6B49-9CE1-E03FD30B6B9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75755" y="128898"/>
            <a:ext cx="8213271" cy="46199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9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DA4BE-53BC-F24C-A7A6-7543A8AE3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Formations</a:t>
            </a:r>
          </a:p>
        </p:txBody>
      </p:sp>
      <p:pic>
        <p:nvPicPr>
          <p:cNvPr id="3" name="Google Shape;67;p15">
            <a:extLst>
              <a:ext uri="{FF2B5EF4-FFF2-40B4-BE49-F238E27FC236}">
                <a16:creationId xmlns:a16="http://schemas.microsoft.com/office/drawing/2014/main" id="{3C39CC32-041C-3549-A07A-21594091E5FE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485205" y="1868988"/>
            <a:ext cx="730525" cy="286365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66;p15">
            <a:extLst>
              <a:ext uri="{FF2B5EF4-FFF2-40B4-BE49-F238E27FC236}">
                <a16:creationId xmlns:a16="http://schemas.microsoft.com/office/drawing/2014/main" id="{D98D7F09-6B6A-9C41-969C-E18C0526A969}"/>
              </a:ext>
            </a:extLst>
          </p:cNvPr>
          <p:cNvSpPr txBox="1">
            <a:spLocks/>
          </p:cNvSpPr>
          <p:nvPr/>
        </p:nvSpPr>
        <p:spPr>
          <a:xfrm>
            <a:off x="623400" y="222689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 sz="1600"/>
              <a:t>Line</a:t>
            </a:r>
            <a:br>
              <a:rPr lang="en-GB" sz="1600"/>
            </a:br>
            <a:endParaRPr lang="en-GB" sz="1600"/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 sz="1600"/>
              <a:t>Column</a:t>
            </a:r>
            <a:br>
              <a:rPr lang="en-GB" sz="1600"/>
            </a:br>
            <a:endParaRPr lang="en-GB" sz="1600"/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 sz="1600"/>
              <a:t>Diamond</a:t>
            </a:r>
            <a:br>
              <a:rPr lang="en-GB" sz="1600"/>
            </a:br>
            <a:endParaRPr lang="en-GB" sz="1600"/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 sz="1600"/>
              <a:t>Wedge</a:t>
            </a:r>
          </a:p>
          <a:p>
            <a:pPr marL="0" indent="0">
              <a:spcBef>
                <a:spcPts val="1600"/>
              </a:spcBef>
              <a:spcAft>
                <a:spcPts val="1600"/>
              </a:spcAft>
              <a:buFont typeface="Wingdings 2" charset="2"/>
              <a:buNone/>
            </a:pPr>
            <a:endParaRPr lang="en-GB" dirty="0">
              <a:solidFill>
                <a:srgbClr val="FF0000"/>
              </a:solidFill>
            </a:endParaRPr>
          </a:p>
        </p:txBody>
      </p:sp>
      <p:pic>
        <p:nvPicPr>
          <p:cNvPr id="5" name="Google Shape;68;p15">
            <a:extLst>
              <a:ext uri="{FF2B5EF4-FFF2-40B4-BE49-F238E27FC236}">
                <a16:creationId xmlns:a16="http://schemas.microsoft.com/office/drawing/2014/main" id="{356AFDC3-FADD-BC4A-B7D5-33C758D3090E}"/>
              </a:ext>
            </a:extLst>
          </p:cNvPr>
          <p:cNvPicPr preferRelativeResize="0"/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855" b="95968" l="565" r="98305">
                        <a14:foregroundMark x1="847" y1="94355" x2="847" y2="94355"/>
                        <a14:foregroundMark x1="8192" y1="94355" x2="8192" y2="94355"/>
                        <a14:foregroundMark x1="2684" y1="95968" x2="2684" y2="95968"/>
                        <a14:foregroundMark x1="2684" y1="95968" x2="1695" y2="89919"/>
                        <a14:foregroundMark x1="8475" y1="95161" x2="7627" y2="90726"/>
                        <a14:foregroundMark x1="9746" y1="93548" x2="9746" y2="93548"/>
                        <a14:foregroundMark x1="8475" y1="88306" x2="10169" y2="92339"/>
                        <a14:foregroundMark x1="15254" y1="87903" x2="16525" y2="93145"/>
                        <a14:foregroundMark x1="22316" y1="89516" x2="23446" y2="95161"/>
                        <a14:foregroundMark x1="28955" y1="89113" x2="30650" y2="93952"/>
                        <a14:foregroundMark x1="44633" y1="47984" x2="46045" y2="54435"/>
                        <a14:foregroundMark x1="44068" y1="69355" x2="45480" y2="74597"/>
                        <a14:foregroundMark x1="37571" y1="71371" x2="38701" y2="76210"/>
                        <a14:foregroundMark x1="50989" y1="71774" x2="52401" y2="76210"/>
                        <a14:foregroundMark x1="44068" y1="89516" x2="45480" y2="93548"/>
                        <a14:foregroundMark x1="60028" y1="88306" x2="61723" y2="94758"/>
                        <a14:foregroundMark x1="66384" y1="81452" x2="68079" y2="86694"/>
                        <a14:foregroundMark x1="80932" y1="77823" x2="81356" y2="84274"/>
                        <a14:foregroundMark x1="86582" y1="90726" x2="87712" y2="93952"/>
                        <a14:foregroundMark x1="95904" y1="10887" x2="97316" y2="16129"/>
                        <a14:foregroundMark x1="96610" y1="7258" x2="95904" y2="9274"/>
                        <a14:foregroundMark x1="73305" y1="64919" x2="74576" y2="70565"/>
                        <a14:foregroundMark x1="95763" y1="32258" x2="96610" y2="35484"/>
                        <a14:foregroundMark x1="95904" y1="56048" x2="97034" y2="59274"/>
                        <a14:foregroundMark x1="96610" y1="68145" x2="97034" y2="72984"/>
                        <a14:foregroundMark x1="95904" y1="87903" x2="97316" y2="92339"/>
                        <a14:foregroundMark x1="96045" y1="51613" x2="98305" y2="5604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572000" y="2464525"/>
            <a:ext cx="4288603" cy="145576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937069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68765-102B-804B-9B8C-45095C2898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Behavior</a:t>
            </a:r>
            <a:r>
              <a:rPr lang="en-GB" dirty="0"/>
              <a:t>-based control</a:t>
            </a:r>
            <a:endParaRPr lang="en-US" dirty="0"/>
          </a:p>
        </p:txBody>
      </p:sp>
      <p:sp>
        <p:nvSpPr>
          <p:cNvPr id="3" name="Google Shape;74;p16">
            <a:extLst>
              <a:ext uri="{FF2B5EF4-FFF2-40B4-BE49-F238E27FC236}">
                <a16:creationId xmlns:a16="http://schemas.microsoft.com/office/drawing/2014/main" id="{B82B58D7-618B-AA43-85C1-A553355420DE}"/>
              </a:ext>
            </a:extLst>
          </p:cNvPr>
          <p:cNvSpPr txBox="1">
            <a:spLocks/>
          </p:cNvSpPr>
          <p:nvPr/>
        </p:nvSpPr>
        <p:spPr>
          <a:xfrm>
            <a:off x="320409" y="172710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 dirty="0"/>
              <a:t>Formation Maintenance</a:t>
            </a:r>
            <a:br>
              <a:rPr lang="en-GB" dirty="0"/>
            </a:br>
            <a:endParaRPr lang="en-GB" dirty="0"/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 dirty="0"/>
              <a:t>Goal Navigation</a:t>
            </a:r>
            <a:br>
              <a:rPr lang="en-GB" dirty="0"/>
            </a:br>
            <a:endParaRPr lang="en-GB" dirty="0"/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 dirty="0"/>
              <a:t>Static Obstacle Avoidance</a:t>
            </a:r>
            <a:br>
              <a:rPr lang="en-GB" dirty="0"/>
            </a:br>
            <a:endParaRPr lang="en-GB" dirty="0"/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 dirty="0"/>
              <a:t>Dynamic (Robot) Obstacle Avoidance</a:t>
            </a:r>
          </a:p>
          <a:p>
            <a:pPr marL="0" indent="0">
              <a:spcBef>
                <a:spcPts val="1600"/>
              </a:spcBef>
              <a:spcAft>
                <a:spcPts val="0"/>
              </a:spcAft>
              <a:buFont typeface="Wingdings 2" charset="2"/>
              <a:buNone/>
            </a:pPr>
            <a:endParaRPr lang="en-GB" dirty="0"/>
          </a:p>
          <a:p>
            <a:pPr marL="0" indent="0">
              <a:spcBef>
                <a:spcPts val="1600"/>
              </a:spcBef>
              <a:spcAft>
                <a:spcPts val="0"/>
              </a:spcAft>
              <a:buFont typeface="Wingdings 2" charset="2"/>
              <a:buNone/>
            </a:pPr>
            <a:endParaRPr lang="en-GB" dirty="0"/>
          </a:p>
          <a:p>
            <a:pPr marL="0" indent="0">
              <a:spcBef>
                <a:spcPts val="1600"/>
              </a:spcBef>
              <a:spcAft>
                <a:spcPts val="0"/>
              </a:spcAft>
              <a:buFont typeface="Wingdings 2" charset="2"/>
              <a:buNone/>
            </a:pPr>
            <a:endParaRPr lang="en-GB" dirty="0"/>
          </a:p>
          <a:p>
            <a:pPr marL="0" indent="0">
              <a:spcBef>
                <a:spcPts val="1600"/>
              </a:spcBef>
              <a:spcAft>
                <a:spcPts val="1600"/>
              </a:spcAft>
              <a:buFont typeface="Wingdings 2" charset="2"/>
              <a:buNone/>
            </a:pPr>
            <a:r>
              <a:rPr lang="en-GB" dirty="0"/>
              <a:t>T. Balch and R. C. Arkin,</a:t>
            </a:r>
            <a:r>
              <a:rPr lang="en-GB" i="1" dirty="0"/>
              <a:t> </a:t>
            </a:r>
            <a:r>
              <a:rPr lang="en-GB" i="1" dirty="0" err="1"/>
              <a:t>Behavior</a:t>
            </a:r>
            <a:r>
              <a:rPr lang="en-GB" i="1" dirty="0"/>
              <a:t>-based Formation Control for Multi-robot Teams</a:t>
            </a:r>
          </a:p>
        </p:txBody>
      </p:sp>
      <p:sp>
        <p:nvSpPr>
          <p:cNvPr id="4" name="Google Shape;75;p16">
            <a:extLst>
              <a:ext uri="{FF2B5EF4-FFF2-40B4-BE49-F238E27FC236}">
                <a16:creationId xmlns:a16="http://schemas.microsoft.com/office/drawing/2014/main" id="{E5C5AF89-FE25-A149-ABDB-A22CA617EAF9}"/>
              </a:ext>
            </a:extLst>
          </p:cNvPr>
          <p:cNvSpPr/>
          <p:nvPr/>
        </p:nvSpPr>
        <p:spPr>
          <a:xfrm rot="10800000">
            <a:off x="6045392" y="3066687"/>
            <a:ext cx="381000" cy="476250"/>
          </a:xfrm>
          <a:prstGeom prst="flowChartOffpageConnector">
            <a:avLst/>
          </a:prstGeom>
          <a:solidFill>
            <a:srgbClr val="66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76;p16">
            <a:extLst>
              <a:ext uri="{FF2B5EF4-FFF2-40B4-BE49-F238E27FC236}">
                <a16:creationId xmlns:a16="http://schemas.microsoft.com/office/drawing/2014/main" id="{943F5450-C5FD-2042-80AA-8DE3B36FF47A}"/>
              </a:ext>
            </a:extLst>
          </p:cNvPr>
          <p:cNvSpPr/>
          <p:nvPr/>
        </p:nvSpPr>
        <p:spPr>
          <a:xfrm rot="10800000">
            <a:off x="8102792" y="2063387"/>
            <a:ext cx="381000" cy="476250"/>
          </a:xfrm>
          <a:prstGeom prst="flowChartOffpageConnector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77;p16">
            <a:extLst>
              <a:ext uri="{FF2B5EF4-FFF2-40B4-BE49-F238E27FC236}">
                <a16:creationId xmlns:a16="http://schemas.microsoft.com/office/drawing/2014/main" id="{F4A50CF2-D6D0-E748-8237-F4765F4033FD}"/>
              </a:ext>
            </a:extLst>
          </p:cNvPr>
          <p:cNvSpPr/>
          <p:nvPr/>
        </p:nvSpPr>
        <p:spPr>
          <a:xfrm rot="10800000">
            <a:off x="7316317" y="2063387"/>
            <a:ext cx="381000" cy="476250"/>
          </a:xfrm>
          <a:prstGeom prst="flowChartOffpageConnector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" name="Google Shape;78;p16">
            <a:extLst>
              <a:ext uri="{FF2B5EF4-FFF2-40B4-BE49-F238E27FC236}">
                <a16:creationId xmlns:a16="http://schemas.microsoft.com/office/drawing/2014/main" id="{A07F8298-2A84-084E-A1AD-254A743A9F87}"/>
              </a:ext>
            </a:extLst>
          </p:cNvPr>
          <p:cNvCxnSpPr/>
          <p:nvPr/>
        </p:nvCxnSpPr>
        <p:spPr>
          <a:xfrm rot="10800000" flipH="1">
            <a:off x="6290417" y="2523812"/>
            <a:ext cx="244800" cy="561300"/>
          </a:xfrm>
          <a:prstGeom prst="straightConnector1">
            <a:avLst/>
          </a:prstGeom>
          <a:noFill/>
          <a:ln w="28575" cap="flat" cmpd="sng">
            <a:solidFill>
              <a:srgbClr val="B7B7B7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" name="Google Shape;79;p16">
            <a:extLst>
              <a:ext uri="{FF2B5EF4-FFF2-40B4-BE49-F238E27FC236}">
                <a16:creationId xmlns:a16="http://schemas.microsoft.com/office/drawing/2014/main" id="{B0C8C2B7-207A-6A46-BB77-E7B6C8AF4996}"/>
              </a:ext>
            </a:extLst>
          </p:cNvPr>
          <p:cNvSpPr/>
          <p:nvPr/>
        </p:nvSpPr>
        <p:spPr>
          <a:xfrm rot="10800000">
            <a:off x="6529842" y="2063387"/>
            <a:ext cx="381000" cy="476250"/>
          </a:xfrm>
          <a:prstGeom prst="flowChartOffpageConnector">
            <a:avLst/>
          </a:prstGeom>
          <a:noFill/>
          <a:ln w="9525" cap="flat" cmpd="sng">
            <a:solidFill>
              <a:srgbClr val="B7B7B7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" name="Google Shape;80;p16">
            <a:extLst>
              <a:ext uri="{FF2B5EF4-FFF2-40B4-BE49-F238E27FC236}">
                <a16:creationId xmlns:a16="http://schemas.microsoft.com/office/drawing/2014/main" id="{53EEBEEC-5CE9-5641-BC24-D5600A6293F9}"/>
              </a:ext>
            </a:extLst>
          </p:cNvPr>
          <p:cNvCxnSpPr>
            <a:stCxn id="4" idx="2"/>
          </p:cNvCxnSpPr>
          <p:nvPr/>
        </p:nvCxnSpPr>
        <p:spPr>
          <a:xfrm rot="10800000">
            <a:off x="6235892" y="2156487"/>
            <a:ext cx="0" cy="910200"/>
          </a:xfrm>
          <a:prstGeom prst="straightConnector1">
            <a:avLst/>
          </a:prstGeom>
          <a:noFill/>
          <a:ln w="28575" cap="flat" cmpd="sng">
            <a:solidFill>
              <a:srgbClr val="B7B7B7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0" name="Google Shape;81;p16">
            <a:extLst>
              <a:ext uri="{FF2B5EF4-FFF2-40B4-BE49-F238E27FC236}">
                <a16:creationId xmlns:a16="http://schemas.microsoft.com/office/drawing/2014/main" id="{918B7A31-38CF-684B-A100-DC678AB5010A}"/>
              </a:ext>
            </a:extLst>
          </p:cNvPr>
          <p:cNvSpPr/>
          <p:nvPr/>
        </p:nvSpPr>
        <p:spPr>
          <a:xfrm>
            <a:off x="5596342" y="1693687"/>
            <a:ext cx="585000" cy="572700"/>
          </a:xfrm>
          <a:prstGeom prst="ellipse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" name="Google Shape;82;p16">
            <a:extLst>
              <a:ext uri="{FF2B5EF4-FFF2-40B4-BE49-F238E27FC236}">
                <a16:creationId xmlns:a16="http://schemas.microsoft.com/office/drawing/2014/main" id="{31A2803D-EC9B-9D42-96AF-B2DC733BF7DA}"/>
              </a:ext>
            </a:extLst>
          </p:cNvPr>
          <p:cNvCxnSpPr>
            <a:stCxn id="4" idx="0"/>
          </p:cNvCxnSpPr>
          <p:nvPr/>
        </p:nvCxnSpPr>
        <p:spPr>
          <a:xfrm>
            <a:off x="6235892" y="3542937"/>
            <a:ext cx="517200" cy="559200"/>
          </a:xfrm>
          <a:prstGeom prst="straightConnector1">
            <a:avLst/>
          </a:prstGeom>
          <a:noFill/>
          <a:ln w="2857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32919329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Freeform 6">
            <a:extLst>
              <a:ext uri="{FF2B5EF4-FFF2-40B4-BE49-F238E27FC236}">
                <a16:creationId xmlns:a16="http://schemas.microsoft.com/office/drawing/2014/main" id="{8EE457FF-670E-4EC1-ACD4-1173DA9A7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04" name="Rectangle 103">
            <a:extLst>
              <a:ext uri="{FF2B5EF4-FFF2-40B4-BE49-F238E27FC236}">
                <a16:creationId xmlns:a16="http://schemas.microsoft.com/office/drawing/2014/main" id="{F1E0D4A3-ECB8-4689-ABDB-9CE848CE8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Google Shape;87;p17"/>
          <p:cNvSpPr txBox="1">
            <a:spLocks noGrp="1"/>
          </p:cNvSpPr>
          <p:nvPr>
            <p:ph type="title"/>
          </p:nvPr>
        </p:nvSpPr>
        <p:spPr>
          <a:xfrm>
            <a:off x="607500" y="335391"/>
            <a:ext cx="7928998" cy="727837"/>
          </a:xfrm>
          <a:prstGeom prst="rect">
            <a:avLst/>
          </a:prstGeom>
          <a:effectLst/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algn="ctr" defTabSz="457200">
              <a:spcBef>
                <a:spcPct val="0"/>
              </a:spcBef>
              <a:spcAft>
                <a:spcPts val="0"/>
              </a:spcAft>
            </a:pPr>
            <a:r>
              <a:rPr lang="en-US" sz="2100">
                <a:solidFill>
                  <a:schemeClr val="tx1"/>
                </a:solidFill>
              </a:rPr>
              <a:t>Extending the Paper</a:t>
            </a:r>
          </a:p>
        </p:txBody>
      </p:sp>
      <p:sp>
        <p:nvSpPr>
          <p:cNvPr id="106" name="Freeform: Shape 105">
            <a:extLst>
              <a:ext uri="{FF2B5EF4-FFF2-40B4-BE49-F238E27FC236}">
                <a16:creationId xmlns:a16="http://schemas.microsoft.com/office/drawing/2014/main" id="{8854772B-9C8F-4037-89E0-3A45208AB3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819" y="1182306"/>
            <a:ext cx="8188361" cy="3478593"/>
          </a:xfrm>
          <a:custGeom>
            <a:avLst/>
            <a:gdLst>
              <a:gd name="connsiteX0" fmla="*/ 5441025 w 10917814"/>
              <a:gd name="connsiteY0" fmla="*/ 0 h 4638125"/>
              <a:gd name="connsiteX1" fmla="*/ 5453725 w 10917814"/>
              <a:gd name="connsiteY1" fmla="*/ 0 h 4638125"/>
              <a:gd name="connsiteX2" fmla="*/ 5464308 w 10917814"/>
              <a:gd name="connsiteY2" fmla="*/ 0 h 4638125"/>
              <a:gd name="connsiteX3" fmla="*/ 5477009 w 10917814"/>
              <a:gd name="connsiteY3" fmla="*/ 4762 h 4638125"/>
              <a:gd name="connsiteX4" fmla="*/ 5489708 w 10917814"/>
              <a:gd name="connsiteY4" fmla="*/ 9525 h 4638125"/>
              <a:gd name="connsiteX5" fmla="*/ 5498175 w 10917814"/>
              <a:gd name="connsiteY5" fmla="*/ 12700 h 4638125"/>
              <a:gd name="connsiteX6" fmla="*/ 5865801 w 10917814"/>
              <a:gd name="connsiteY6" fmla="*/ 288419 h 4638125"/>
              <a:gd name="connsiteX7" fmla="*/ 10765009 w 10917814"/>
              <a:gd name="connsiteY7" fmla="*/ 288419 h 4638125"/>
              <a:gd name="connsiteX8" fmla="*/ 10917814 w 10917814"/>
              <a:gd name="connsiteY8" fmla="*/ 441224 h 4638125"/>
              <a:gd name="connsiteX9" fmla="*/ 10917814 w 10917814"/>
              <a:gd name="connsiteY9" fmla="*/ 4485320 h 4638125"/>
              <a:gd name="connsiteX10" fmla="*/ 10765009 w 10917814"/>
              <a:gd name="connsiteY10" fmla="*/ 4638125 h 4638125"/>
              <a:gd name="connsiteX11" fmla="*/ 152805 w 10917814"/>
              <a:gd name="connsiteY11" fmla="*/ 4638125 h 4638125"/>
              <a:gd name="connsiteX12" fmla="*/ 0 w 10917814"/>
              <a:gd name="connsiteY12" fmla="*/ 4485320 h 4638125"/>
              <a:gd name="connsiteX13" fmla="*/ 0 w 10917814"/>
              <a:gd name="connsiteY13" fmla="*/ 441224 h 4638125"/>
              <a:gd name="connsiteX14" fmla="*/ 152805 w 10917814"/>
              <a:gd name="connsiteY14" fmla="*/ 288419 h 4638125"/>
              <a:gd name="connsiteX15" fmla="*/ 5041650 w 10917814"/>
              <a:gd name="connsiteY15" fmla="*/ 288419 h 4638125"/>
              <a:gd name="connsiteX16" fmla="*/ 5409275 w 10917814"/>
              <a:gd name="connsiteY16" fmla="*/ 12700 h 4638125"/>
              <a:gd name="connsiteX17" fmla="*/ 5417742 w 10917814"/>
              <a:gd name="connsiteY17" fmla="*/ 9525 h 4638125"/>
              <a:gd name="connsiteX18" fmla="*/ 5430442 w 10917814"/>
              <a:gd name="connsiteY18" fmla="*/ 4762 h 4638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0917814" h="4638125">
                <a:moveTo>
                  <a:pt x="5441025" y="0"/>
                </a:moveTo>
                <a:lnTo>
                  <a:pt x="5453725" y="0"/>
                </a:lnTo>
                <a:lnTo>
                  <a:pt x="5464308" y="0"/>
                </a:lnTo>
                <a:lnTo>
                  <a:pt x="5477009" y="4762"/>
                </a:lnTo>
                <a:lnTo>
                  <a:pt x="5489708" y="9525"/>
                </a:lnTo>
                <a:lnTo>
                  <a:pt x="5498175" y="12700"/>
                </a:lnTo>
                <a:lnTo>
                  <a:pt x="5865801" y="288419"/>
                </a:lnTo>
                <a:lnTo>
                  <a:pt x="10765009" y="288419"/>
                </a:lnTo>
                <a:cubicBezTo>
                  <a:pt x="10849401" y="288419"/>
                  <a:pt x="10917814" y="356832"/>
                  <a:pt x="10917814" y="441224"/>
                </a:cubicBezTo>
                <a:lnTo>
                  <a:pt x="10917814" y="4485320"/>
                </a:lnTo>
                <a:cubicBezTo>
                  <a:pt x="10917814" y="4569712"/>
                  <a:pt x="10849401" y="4638125"/>
                  <a:pt x="10765009" y="4638125"/>
                </a:cubicBezTo>
                <a:lnTo>
                  <a:pt x="152805" y="4638125"/>
                </a:lnTo>
                <a:cubicBezTo>
                  <a:pt x="68413" y="4638125"/>
                  <a:pt x="0" y="4569712"/>
                  <a:pt x="0" y="4485320"/>
                </a:cubicBezTo>
                <a:lnTo>
                  <a:pt x="0" y="441224"/>
                </a:lnTo>
                <a:cubicBezTo>
                  <a:pt x="0" y="356832"/>
                  <a:pt x="68413" y="288419"/>
                  <a:pt x="152805" y="288419"/>
                </a:cubicBezTo>
                <a:lnTo>
                  <a:pt x="5041650" y="288419"/>
                </a:lnTo>
                <a:lnTo>
                  <a:pt x="5409275" y="12700"/>
                </a:lnTo>
                <a:lnTo>
                  <a:pt x="5417742" y="9525"/>
                </a:lnTo>
                <a:lnTo>
                  <a:pt x="5430442" y="4762"/>
                </a:lnTo>
                <a:close/>
              </a:path>
            </a:pathLst>
          </a:cu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8" name="Google Shape;88;p17"/>
          <p:cNvSpPr txBox="1">
            <a:spLocks noGrp="1"/>
          </p:cNvSpPr>
          <p:nvPr>
            <p:ph type="body" idx="1"/>
          </p:nvPr>
        </p:nvSpPr>
        <p:spPr>
          <a:xfrm>
            <a:off x="836799" y="1666715"/>
            <a:ext cx="7475214" cy="2727383"/>
          </a:xfrm>
          <a:prstGeom prst="rect">
            <a:avLst/>
          </a:prstGeom>
          <a:effectLst/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457200" lvl="0" indent="-342900" defTabSz="457200">
              <a:spcBef>
                <a:spcPct val="20000"/>
              </a:spcBef>
              <a:spcAft>
                <a:spcPts val="600"/>
              </a:spcAft>
              <a:buSzPts val="1800"/>
              <a:buFont typeface="Wingdings 2" charset="2"/>
              <a:buChar char=""/>
            </a:pPr>
            <a:r>
              <a:rPr lang="en-US"/>
              <a:t>Behavior approach was designed for open worlds</a:t>
            </a:r>
            <a:br>
              <a:rPr lang="en-US"/>
            </a:br>
            <a:endParaRPr lang="en-US"/>
          </a:p>
          <a:p>
            <a:pPr marL="457200" lvl="0" indent="-342900" defTabSz="457200">
              <a:spcBef>
                <a:spcPct val="20000"/>
              </a:spcBef>
              <a:spcAft>
                <a:spcPts val="600"/>
              </a:spcAft>
              <a:buSzPts val="1800"/>
              <a:buFont typeface="Wingdings 2" charset="2"/>
              <a:buChar char=""/>
            </a:pPr>
            <a:r>
              <a:rPr lang="en-US"/>
              <a:t>Added formation switching strategy</a:t>
            </a:r>
            <a:br>
              <a:rPr lang="en-US"/>
            </a:br>
            <a:endParaRPr lang="en-US"/>
          </a:p>
          <a:p>
            <a:pPr marL="457200" lvl="0" indent="-342900" defTabSz="457200">
              <a:spcBef>
                <a:spcPct val="20000"/>
              </a:spcBef>
              <a:spcAft>
                <a:spcPts val="600"/>
              </a:spcAft>
              <a:buSzPts val="1800"/>
              <a:buFont typeface="Wingdings 2" charset="2"/>
              <a:buChar char=""/>
            </a:pPr>
            <a:r>
              <a:rPr lang="en-US"/>
              <a:t>Robots move as a column in tight areas (corridors)</a:t>
            </a:r>
          </a:p>
          <a:p>
            <a:pPr marL="0" lvl="0" indent="0" defTabSz="457200">
              <a:spcBef>
                <a:spcPct val="20000"/>
              </a:spcBef>
              <a:spcAft>
                <a:spcPts val="600"/>
              </a:spcAft>
              <a:buFont typeface="Wingdings 2" charset="2"/>
              <a:buChar char=""/>
            </a:pPr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B7A58-DBA8-A141-9DFC-85E2BA0D0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Formation Maintenance Vector</a:t>
            </a:r>
            <a:endParaRPr lang="en-US" dirty="0"/>
          </a:p>
        </p:txBody>
      </p:sp>
      <p:sp>
        <p:nvSpPr>
          <p:cNvPr id="3" name="Google Shape;94;p18">
            <a:extLst>
              <a:ext uri="{FF2B5EF4-FFF2-40B4-BE49-F238E27FC236}">
                <a16:creationId xmlns:a16="http://schemas.microsoft.com/office/drawing/2014/main" id="{A06C7F2D-255D-D04A-BA50-CE101838A96F}"/>
              </a:ext>
            </a:extLst>
          </p:cNvPr>
          <p:cNvSpPr txBox="1">
            <a:spLocks/>
          </p:cNvSpPr>
          <p:nvPr/>
        </p:nvSpPr>
        <p:spPr>
          <a:xfrm>
            <a:off x="148149" y="2146782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0"/>
              </a:spcAft>
              <a:buFont typeface="Wingdings 2" charset="2"/>
              <a:buNone/>
            </a:pPr>
            <a:r>
              <a:rPr lang="en-GB" sz="1400" dirty="0"/>
              <a:t>First find the desired formation position and orientation</a:t>
            </a:r>
          </a:p>
          <a:p>
            <a:pPr marL="0" indent="0">
              <a:spcBef>
                <a:spcPts val="1600"/>
              </a:spcBef>
              <a:spcAft>
                <a:spcPts val="0"/>
              </a:spcAft>
              <a:buFont typeface="Wingdings 2" charset="2"/>
              <a:buNone/>
            </a:pPr>
            <a:r>
              <a:rPr lang="en-GB" sz="1400" dirty="0"/>
              <a:t>Two methods:</a:t>
            </a:r>
          </a:p>
          <a:p>
            <a:pPr marL="457200" indent="-3429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 sz="1400" b="1" dirty="0"/>
              <a:t>Unit-Reference</a:t>
            </a:r>
            <a:r>
              <a:rPr lang="en-GB" sz="1400" dirty="0"/>
              <a:t> - Average all robot positions to find centre of formation</a:t>
            </a:r>
          </a:p>
          <a:p>
            <a: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Wingdings 2" charset="2"/>
              <a:buChar char="○"/>
            </a:pPr>
            <a:r>
              <a:rPr lang="en-GB" sz="1400" dirty="0"/>
              <a:t>Requires many messages when decentralized</a:t>
            </a:r>
            <a:br>
              <a:rPr lang="en-GB" sz="1400" dirty="0"/>
            </a:br>
            <a:endParaRPr lang="en-GB" sz="1400" dirty="0"/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 sz="1400" b="1" dirty="0"/>
              <a:t>Leader-Reference</a:t>
            </a:r>
            <a:r>
              <a:rPr lang="en-GB" sz="1400" dirty="0"/>
              <a:t> - Leader is considered always in formation</a:t>
            </a:r>
          </a:p>
          <a:p>
            <a:pPr marL="914400" lvl="1" indent="-317500">
              <a:spcBef>
                <a:spcPts val="0"/>
              </a:spcBef>
              <a:spcAft>
                <a:spcPts val="0"/>
              </a:spcAft>
              <a:buSzPts val="1400"/>
              <a:buFont typeface="Wingdings 2" charset="2"/>
              <a:buChar char="○"/>
            </a:pPr>
            <a:r>
              <a:rPr lang="en-GB" sz="1400" dirty="0"/>
              <a:t>Followers compute their vector to get in formation</a:t>
            </a:r>
          </a:p>
          <a:p>
            <a:pPr marL="914400" lvl="1" indent="-317500">
              <a:spcBef>
                <a:spcPts val="0"/>
              </a:spcBef>
              <a:spcAft>
                <a:spcPts val="0"/>
              </a:spcAft>
              <a:buSzPts val="1400"/>
              <a:buFont typeface="Wingdings 2" charset="2"/>
              <a:buChar char="○"/>
            </a:pPr>
            <a:r>
              <a:rPr lang="en-GB" sz="1400" dirty="0"/>
              <a:t>Easier to implement in a decentralized system</a:t>
            </a:r>
          </a:p>
        </p:txBody>
      </p:sp>
      <p:sp>
        <p:nvSpPr>
          <p:cNvPr id="4" name="Google Shape;95;p18">
            <a:extLst>
              <a:ext uri="{FF2B5EF4-FFF2-40B4-BE49-F238E27FC236}">
                <a16:creationId xmlns:a16="http://schemas.microsoft.com/office/drawing/2014/main" id="{16033845-1E12-5849-96BA-FBBA7CEC3810}"/>
              </a:ext>
            </a:extLst>
          </p:cNvPr>
          <p:cNvSpPr/>
          <p:nvPr/>
        </p:nvSpPr>
        <p:spPr>
          <a:xfrm rot="10800000">
            <a:off x="6518775" y="3346948"/>
            <a:ext cx="381000" cy="476250"/>
          </a:xfrm>
          <a:prstGeom prst="flowChartOffpageConnector">
            <a:avLst/>
          </a:prstGeom>
          <a:solidFill>
            <a:srgbClr val="66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96;p18">
            <a:extLst>
              <a:ext uri="{FF2B5EF4-FFF2-40B4-BE49-F238E27FC236}">
                <a16:creationId xmlns:a16="http://schemas.microsoft.com/office/drawing/2014/main" id="{C390CFDF-BCB4-5D4A-97C6-F92B4D1E741B}"/>
              </a:ext>
            </a:extLst>
          </p:cNvPr>
          <p:cNvSpPr/>
          <p:nvPr/>
        </p:nvSpPr>
        <p:spPr>
          <a:xfrm rot="10800000">
            <a:off x="8576175" y="2343648"/>
            <a:ext cx="381000" cy="476250"/>
          </a:xfrm>
          <a:prstGeom prst="flowChartOffpageConnector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97;p18">
            <a:extLst>
              <a:ext uri="{FF2B5EF4-FFF2-40B4-BE49-F238E27FC236}">
                <a16:creationId xmlns:a16="http://schemas.microsoft.com/office/drawing/2014/main" id="{01601ED8-8375-D54E-B31F-D8BAD069D21D}"/>
              </a:ext>
            </a:extLst>
          </p:cNvPr>
          <p:cNvSpPr/>
          <p:nvPr/>
        </p:nvSpPr>
        <p:spPr>
          <a:xfrm rot="10800000">
            <a:off x="7789700" y="2343648"/>
            <a:ext cx="381000" cy="476250"/>
          </a:xfrm>
          <a:prstGeom prst="flowChartOffpageConnector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" name="Google Shape;98;p18">
            <a:extLst>
              <a:ext uri="{FF2B5EF4-FFF2-40B4-BE49-F238E27FC236}">
                <a16:creationId xmlns:a16="http://schemas.microsoft.com/office/drawing/2014/main" id="{528E0856-29D0-BA47-9A4C-FE73D33F9D34}"/>
              </a:ext>
            </a:extLst>
          </p:cNvPr>
          <p:cNvCxnSpPr/>
          <p:nvPr/>
        </p:nvCxnSpPr>
        <p:spPr>
          <a:xfrm rot="10800000" flipH="1">
            <a:off x="6763800" y="2804073"/>
            <a:ext cx="244800" cy="561300"/>
          </a:xfrm>
          <a:prstGeom prst="straightConnector1">
            <a:avLst/>
          </a:prstGeom>
          <a:noFill/>
          <a:ln w="28575" cap="flat" cmpd="sng">
            <a:solidFill>
              <a:srgbClr val="B7B7B7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" name="Google Shape;99;p18">
            <a:extLst>
              <a:ext uri="{FF2B5EF4-FFF2-40B4-BE49-F238E27FC236}">
                <a16:creationId xmlns:a16="http://schemas.microsoft.com/office/drawing/2014/main" id="{D8BF56C9-D0B2-CF4F-8285-A99DD4CE2F6F}"/>
              </a:ext>
            </a:extLst>
          </p:cNvPr>
          <p:cNvSpPr/>
          <p:nvPr/>
        </p:nvSpPr>
        <p:spPr>
          <a:xfrm rot="10800000">
            <a:off x="7003225" y="2343648"/>
            <a:ext cx="381000" cy="476250"/>
          </a:xfrm>
          <a:prstGeom prst="flowChartOffpageConnector">
            <a:avLst/>
          </a:prstGeom>
          <a:noFill/>
          <a:ln w="9525" cap="flat" cmpd="sng">
            <a:solidFill>
              <a:srgbClr val="B7B7B7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100;p18">
            <a:extLst>
              <a:ext uri="{FF2B5EF4-FFF2-40B4-BE49-F238E27FC236}">
                <a16:creationId xmlns:a16="http://schemas.microsoft.com/office/drawing/2014/main" id="{B00D45C0-781D-1C48-8693-F2CF62F9A8B6}"/>
              </a:ext>
            </a:extLst>
          </p:cNvPr>
          <p:cNvSpPr/>
          <p:nvPr/>
        </p:nvSpPr>
        <p:spPr>
          <a:xfrm>
            <a:off x="6069725" y="1973948"/>
            <a:ext cx="585000" cy="572700"/>
          </a:xfrm>
          <a:prstGeom prst="ellipse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43552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Freeform 6">
            <a:extLst>
              <a:ext uri="{FF2B5EF4-FFF2-40B4-BE49-F238E27FC236}">
                <a16:creationId xmlns:a16="http://schemas.microsoft.com/office/drawing/2014/main" id="{53576798-7F98-4C7F-B6C7-6D41B5A7E9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3" name="Rectangle 122">
            <a:extLst>
              <a:ext uri="{FF2B5EF4-FFF2-40B4-BE49-F238E27FC236}">
                <a16:creationId xmlns:a16="http://schemas.microsoft.com/office/drawing/2014/main" id="{A5BA3AE5-0FB8-4948-A421-5CEE1A5E8A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Freeform 9">
            <a:extLst>
              <a:ext uri="{FF2B5EF4-FFF2-40B4-BE49-F238E27FC236}">
                <a16:creationId xmlns:a16="http://schemas.microsoft.com/office/drawing/2014/main" id="{615FFFBF-F0D2-4BB8-BB9E-3ADC47E3B6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864100" cy="5143500"/>
          </a:xfrm>
          <a:custGeom>
            <a:avLst/>
            <a:gdLst>
              <a:gd name="connsiteX0" fmla="*/ 0 w 6485467"/>
              <a:gd name="connsiteY0" fmla="*/ 0 h 6858000"/>
              <a:gd name="connsiteX1" fmla="*/ 6485467 w 6485467"/>
              <a:gd name="connsiteY1" fmla="*/ 0 h 6858000"/>
              <a:gd name="connsiteX2" fmla="*/ 6485467 w 6485467"/>
              <a:gd name="connsiteY2" fmla="*/ 1900238 h 6858000"/>
              <a:gd name="connsiteX3" fmla="*/ 6115051 w 6485467"/>
              <a:gd name="connsiteY3" fmla="*/ 2178050 h 6858000"/>
              <a:gd name="connsiteX4" fmla="*/ 6110817 w 6485467"/>
              <a:gd name="connsiteY4" fmla="*/ 2184400 h 6858000"/>
              <a:gd name="connsiteX5" fmla="*/ 6104467 w 6485467"/>
              <a:gd name="connsiteY5" fmla="*/ 2193925 h 6858000"/>
              <a:gd name="connsiteX6" fmla="*/ 6098117 w 6485467"/>
              <a:gd name="connsiteY6" fmla="*/ 2201863 h 6858000"/>
              <a:gd name="connsiteX7" fmla="*/ 6098117 w 6485467"/>
              <a:gd name="connsiteY7" fmla="*/ 2211388 h 6858000"/>
              <a:gd name="connsiteX8" fmla="*/ 6098117 w 6485467"/>
              <a:gd name="connsiteY8" fmla="*/ 2220913 h 6858000"/>
              <a:gd name="connsiteX9" fmla="*/ 6104467 w 6485467"/>
              <a:gd name="connsiteY9" fmla="*/ 2228850 h 6858000"/>
              <a:gd name="connsiteX10" fmla="*/ 6110817 w 6485467"/>
              <a:gd name="connsiteY10" fmla="*/ 2238375 h 6858000"/>
              <a:gd name="connsiteX11" fmla="*/ 6115051 w 6485467"/>
              <a:gd name="connsiteY11" fmla="*/ 2244725 h 6858000"/>
              <a:gd name="connsiteX12" fmla="*/ 6485467 w 6485467"/>
              <a:gd name="connsiteY12" fmla="*/ 2522538 h 6858000"/>
              <a:gd name="connsiteX13" fmla="*/ 6485467 w 6485467"/>
              <a:gd name="connsiteY13" fmla="*/ 6858000 h 6858000"/>
              <a:gd name="connsiteX14" fmla="*/ 0 w 6485467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485467" h="6858000">
                <a:moveTo>
                  <a:pt x="0" y="0"/>
                </a:moveTo>
                <a:lnTo>
                  <a:pt x="6485467" y="0"/>
                </a:lnTo>
                <a:lnTo>
                  <a:pt x="6485467" y="1900238"/>
                </a:lnTo>
                <a:lnTo>
                  <a:pt x="6115051" y="2178050"/>
                </a:lnTo>
                <a:lnTo>
                  <a:pt x="6110817" y="2184400"/>
                </a:lnTo>
                <a:lnTo>
                  <a:pt x="6104467" y="2193925"/>
                </a:lnTo>
                <a:lnTo>
                  <a:pt x="6098117" y="2201863"/>
                </a:lnTo>
                <a:lnTo>
                  <a:pt x="6098117" y="2211388"/>
                </a:lnTo>
                <a:lnTo>
                  <a:pt x="6098117" y="2220913"/>
                </a:lnTo>
                <a:lnTo>
                  <a:pt x="6104467" y="2228850"/>
                </a:lnTo>
                <a:lnTo>
                  <a:pt x="6110817" y="2238375"/>
                </a:lnTo>
                <a:lnTo>
                  <a:pt x="6115051" y="2244725"/>
                </a:lnTo>
                <a:lnTo>
                  <a:pt x="6485467" y="2522538"/>
                </a:lnTo>
                <a:lnTo>
                  <a:pt x="6485467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Google Shape;105;p19"/>
          <p:cNvSpPr txBox="1">
            <a:spLocks noGrp="1"/>
          </p:cNvSpPr>
          <p:nvPr>
            <p:ph type="title"/>
          </p:nvPr>
        </p:nvSpPr>
        <p:spPr>
          <a:xfrm>
            <a:off x="607500" y="335391"/>
            <a:ext cx="3779276" cy="1169559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marL="0" lvl="0" indent="0" defTabSz="457200">
              <a:lnSpc>
                <a:spcPct val="90000"/>
              </a:lnSpc>
              <a:spcBef>
                <a:spcPct val="0"/>
              </a:spcBef>
              <a:spcAft>
                <a:spcPts val="0"/>
              </a:spcAft>
            </a:pPr>
            <a:r>
              <a:rPr lang="en-US" sz="2800" dirty="0"/>
              <a:t>Formation Maintenance Vector</a:t>
            </a:r>
          </a:p>
        </p:txBody>
      </p:sp>
      <p:sp>
        <p:nvSpPr>
          <p:cNvPr id="106" name="Google Shape;106;p19"/>
          <p:cNvSpPr txBox="1">
            <a:spLocks noGrp="1"/>
          </p:cNvSpPr>
          <p:nvPr>
            <p:ph type="body" idx="1"/>
          </p:nvPr>
        </p:nvSpPr>
        <p:spPr>
          <a:xfrm>
            <a:off x="138545" y="1454727"/>
            <a:ext cx="4599710" cy="3079173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457200">
              <a:spcBef>
                <a:spcPct val="20000"/>
              </a:spcBef>
              <a:spcAft>
                <a:spcPts val="600"/>
              </a:spcAft>
              <a:buNone/>
            </a:pP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sz="1400" dirty="0">
                <a:solidFill>
                  <a:srgbClr val="FFFFFF"/>
                </a:solidFill>
              </a:rPr>
              <a:t>Scale vector magnitude based on distance</a:t>
            </a:r>
          </a:p>
          <a:p>
            <a:pPr marL="457200" lvl="1" indent="0" defTabSz="457200">
              <a:spcBef>
                <a:spcPct val="20000"/>
              </a:spcBef>
              <a:spcAft>
                <a:spcPts val="600"/>
              </a:spcAft>
              <a:buFont typeface="Wingdings 2" charset="2"/>
              <a:buChar char=""/>
            </a:pPr>
            <a:r>
              <a:rPr lang="en-US" sz="1400" b="1" dirty="0">
                <a:solidFill>
                  <a:srgbClr val="FFFFFF"/>
                </a:solidFill>
              </a:rPr>
              <a:t> Dead Zone</a:t>
            </a:r>
            <a:r>
              <a:rPr lang="en-US" sz="1400" dirty="0">
                <a:solidFill>
                  <a:srgbClr val="FFFFFF"/>
                </a:solidFill>
              </a:rPr>
              <a:t>: magnitude = 0</a:t>
            </a:r>
          </a:p>
          <a:p>
            <a:pPr marL="457200" lvl="1" indent="0" defTabSz="457200">
              <a:spcBef>
                <a:spcPct val="20000"/>
              </a:spcBef>
              <a:spcAft>
                <a:spcPts val="600"/>
              </a:spcAft>
              <a:buFont typeface="Wingdings 2" charset="2"/>
              <a:buChar char=""/>
            </a:pPr>
            <a:r>
              <a:rPr lang="en-US" sz="1400" b="1" dirty="0">
                <a:solidFill>
                  <a:srgbClr val="FFFFFF"/>
                </a:solidFill>
              </a:rPr>
              <a:t> Control Zone</a:t>
            </a:r>
            <a:r>
              <a:rPr lang="en-US" sz="1400" dirty="0">
                <a:solidFill>
                  <a:srgbClr val="FFFFFF"/>
                </a:solidFill>
              </a:rPr>
              <a:t>: magnitude scaled linearly</a:t>
            </a:r>
          </a:p>
          <a:p>
            <a:pPr marL="457200" lvl="1" indent="0" defTabSz="457200">
              <a:spcBef>
                <a:spcPct val="20000"/>
              </a:spcBef>
              <a:spcAft>
                <a:spcPts val="600"/>
              </a:spcAft>
              <a:buFont typeface="Wingdings 2" charset="2"/>
              <a:buChar char=""/>
            </a:pPr>
            <a:r>
              <a:rPr lang="en-US" sz="1400" b="1" dirty="0">
                <a:solidFill>
                  <a:srgbClr val="FFFFFF"/>
                </a:solidFill>
              </a:rPr>
              <a:t> Ballistic Zone</a:t>
            </a:r>
            <a:r>
              <a:rPr lang="en-US" sz="1400" dirty="0">
                <a:solidFill>
                  <a:srgbClr val="FFFFFF"/>
                </a:solidFill>
              </a:rPr>
              <a:t>: magnitude = 1</a:t>
            </a:r>
          </a:p>
        </p:txBody>
      </p:sp>
      <p:sp>
        <p:nvSpPr>
          <p:cNvPr id="127" name="Rounded Rectangle 17">
            <a:extLst>
              <a:ext uri="{FF2B5EF4-FFF2-40B4-BE49-F238E27FC236}">
                <a16:creationId xmlns:a16="http://schemas.microsoft.com/office/drawing/2014/main" id="{FD056B7E-FBD7-4858-966D-9C4DEDA7EF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46699" y="718980"/>
            <a:ext cx="3314703" cy="3708933"/>
          </a:xfrm>
          <a:prstGeom prst="roundRect">
            <a:avLst>
              <a:gd name="adj" fmla="val 3513"/>
            </a:avLst>
          </a:prstGeom>
          <a:solidFill>
            <a:schemeClr val="bg1"/>
          </a:solidFill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0A31480-8924-D444-ADC5-1270BEB14186}"/>
              </a:ext>
            </a:extLst>
          </p:cNvPr>
          <p:cNvSpPr/>
          <p:nvPr/>
        </p:nvSpPr>
        <p:spPr>
          <a:xfrm>
            <a:off x="5155474" y="618309"/>
            <a:ext cx="3796937" cy="41365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Google Shape;107;p19">
            <a:extLst>
              <a:ext uri="{FF2B5EF4-FFF2-40B4-BE49-F238E27FC236}">
                <a16:creationId xmlns:a16="http://schemas.microsoft.com/office/drawing/2014/main" id="{574C6E28-D68C-724C-8EE7-2352B533F4C2}"/>
              </a:ext>
            </a:extLst>
          </p:cNvPr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5153366" y="744070"/>
            <a:ext cx="3649976" cy="3472735"/>
          </a:xfrm>
          <a:prstGeom prst="roundRect">
            <a:avLst>
              <a:gd name="adj" fmla="val 3876"/>
            </a:avLst>
          </a:prstGeom>
          <a:noFill/>
          <a:ln>
            <a:solidFill>
              <a:schemeClr val="accent1"/>
            </a:solidFill>
          </a:ln>
          <a:effectLst/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_all_formations_x4.mp4" descr="1_all_formations_x4.mp4">
            <a:hlinkClick r:id="" action="ppaction://media"/>
            <a:extLst>
              <a:ext uri="{FF2B5EF4-FFF2-40B4-BE49-F238E27FC236}">
                <a16:creationId xmlns:a16="http://schemas.microsoft.com/office/drawing/2014/main" id="{F0042A12-A1E3-0341-B6BC-40D14C7AFD9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F4DFCC-3921-C445-9D8C-5B83E21C5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281" y="376954"/>
            <a:ext cx="7928999" cy="727838"/>
          </a:xfrm>
        </p:spPr>
        <p:txBody>
          <a:bodyPr/>
          <a:lstStyle/>
          <a:p>
            <a:r>
              <a:rPr lang="en-US" dirty="0"/>
              <a:t>Goal Navigation Vector</a:t>
            </a:r>
          </a:p>
        </p:txBody>
      </p:sp>
      <p:sp>
        <p:nvSpPr>
          <p:cNvPr id="3" name="Google Shape;118;p21">
            <a:extLst>
              <a:ext uri="{FF2B5EF4-FFF2-40B4-BE49-F238E27FC236}">
                <a16:creationId xmlns:a16="http://schemas.microsoft.com/office/drawing/2014/main" id="{FE1FBA4A-96C4-C940-AE2F-BEAA44A8A381}"/>
              </a:ext>
            </a:extLst>
          </p:cNvPr>
          <p:cNvSpPr txBox="1">
            <a:spLocks/>
          </p:cNvSpPr>
          <p:nvPr/>
        </p:nvSpPr>
        <p:spPr>
          <a:xfrm>
            <a:off x="0" y="2100074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 sz="1500" dirty="0"/>
              <a:t>The Leader computes RRT* path to some goal position</a:t>
            </a:r>
          </a:p>
          <a:p>
            <a:pPr marL="914400" lvl="1" indent="-317500">
              <a:spcBef>
                <a:spcPts val="0"/>
              </a:spcBef>
              <a:spcAft>
                <a:spcPts val="0"/>
              </a:spcAft>
              <a:buSzPts val="1400"/>
              <a:buFont typeface="Wingdings 2" charset="2"/>
              <a:buChar char="○"/>
            </a:pPr>
            <a:r>
              <a:rPr lang="en-GB" sz="1500" dirty="0"/>
              <a:t>This computes a safe path for the leader only</a:t>
            </a:r>
          </a:p>
          <a:p>
            <a:pPr marL="0" indent="0">
              <a:spcBef>
                <a:spcPts val="1600"/>
              </a:spcBef>
              <a:spcAft>
                <a:spcPts val="0"/>
              </a:spcAft>
              <a:buFont typeface="Wingdings 2" charset="2"/>
              <a:buNone/>
            </a:pPr>
            <a:endParaRPr lang="en-GB" sz="1500" dirty="0"/>
          </a:p>
          <a:p>
            <a:pPr marL="457200" indent="-342900">
              <a:spcBef>
                <a:spcPts val="160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 sz="1500" dirty="0"/>
              <a:t>Only the leader has a goal vector</a:t>
            </a:r>
            <a:br>
              <a:rPr lang="en-GB" sz="1500" dirty="0"/>
            </a:br>
            <a:endParaRPr lang="en-GB" sz="1500" dirty="0"/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 sz="1500" dirty="0"/>
              <a:t>Followers just keep formation</a:t>
            </a:r>
          </a:p>
        </p:txBody>
      </p:sp>
      <p:pic>
        <p:nvPicPr>
          <p:cNvPr id="4" name="Google Shape;119;p21">
            <a:extLst>
              <a:ext uri="{FF2B5EF4-FFF2-40B4-BE49-F238E27FC236}">
                <a16:creationId xmlns:a16="http://schemas.microsoft.com/office/drawing/2014/main" id="{9F2BE7F3-1F0C-824D-B84D-849299EB494E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747250" y="0"/>
            <a:ext cx="3396750" cy="242747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20;p21">
            <a:extLst>
              <a:ext uri="{FF2B5EF4-FFF2-40B4-BE49-F238E27FC236}">
                <a16:creationId xmlns:a16="http://schemas.microsoft.com/office/drawing/2014/main" id="{9D5E7F3D-4330-3048-A100-24EFCBB27656}"/>
              </a:ext>
            </a:extLst>
          </p:cNvPr>
          <p:cNvSpPr/>
          <p:nvPr/>
        </p:nvSpPr>
        <p:spPr>
          <a:xfrm rot="10800000">
            <a:off x="6506878" y="4435547"/>
            <a:ext cx="381000" cy="476250"/>
          </a:xfrm>
          <a:prstGeom prst="flowChartOffpageConnector">
            <a:avLst/>
          </a:prstGeom>
          <a:solidFill>
            <a:srgbClr val="66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121;p21">
            <a:extLst>
              <a:ext uri="{FF2B5EF4-FFF2-40B4-BE49-F238E27FC236}">
                <a16:creationId xmlns:a16="http://schemas.microsoft.com/office/drawing/2014/main" id="{17D81A0F-F58C-284E-929B-D1111BB36DAE}"/>
              </a:ext>
            </a:extLst>
          </p:cNvPr>
          <p:cNvSpPr/>
          <p:nvPr/>
        </p:nvSpPr>
        <p:spPr>
          <a:xfrm rot="10800000">
            <a:off x="8428328" y="3273447"/>
            <a:ext cx="381000" cy="476250"/>
          </a:xfrm>
          <a:prstGeom prst="flowChartOffpageConnector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122;p21">
            <a:extLst>
              <a:ext uri="{FF2B5EF4-FFF2-40B4-BE49-F238E27FC236}">
                <a16:creationId xmlns:a16="http://schemas.microsoft.com/office/drawing/2014/main" id="{77130FA9-6D12-0D4F-9065-A065B0B5E92A}"/>
              </a:ext>
            </a:extLst>
          </p:cNvPr>
          <p:cNvSpPr/>
          <p:nvPr/>
        </p:nvSpPr>
        <p:spPr>
          <a:xfrm rot="10800000">
            <a:off x="7641853" y="3273447"/>
            <a:ext cx="381000" cy="476250"/>
          </a:xfrm>
          <a:prstGeom prst="flowChartOffpageConnector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123;p21">
            <a:extLst>
              <a:ext uri="{FF2B5EF4-FFF2-40B4-BE49-F238E27FC236}">
                <a16:creationId xmlns:a16="http://schemas.microsoft.com/office/drawing/2014/main" id="{597B6404-D7B4-0742-8023-DF88989A172A}"/>
              </a:ext>
            </a:extLst>
          </p:cNvPr>
          <p:cNvSpPr/>
          <p:nvPr/>
        </p:nvSpPr>
        <p:spPr>
          <a:xfrm rot="10800000">
            <a:off x="6855378" y="3273447"/>
            <a:ext cx="381000" cy="476250"/>
          </a:xfrm>
          <a:prstGeom prst="flowChartOffpageConnector">
            <a:avLst/>
          </a:prstGeom>
          <a:noFill/>
          <a:ln w="9525" cap="flat" cmpd="sng">
            <a:solidFill>
              <a:srgbClr val="B7B7B7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124;p21">
            <a:extLst>
              <a:ext uri="{FF2B5EF4-FFF2-40B4-BE49-F238E27FC236}">
                <a16:creationId xmlns:a16="http://schemas.microsoft.com/office/drawing/2014/main" id="{140F741E-549F-7E41-89EB-173849BF6FFB}"/>
              </a:ext>
            </a:extLst>
          </p:cNvPr>
          <p:cNvSpPr/>
          <p:nvPr/>
        </p:nvSpPr>
        <p:spPr>
          <a:xfrm>
            <a:off x="5921878" y="2903747"/>
            <a:ext cx="585000" cy="572700"/>
          </a:xfrm>
          <a:prstGeom prst="ellipse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" name="Google Shape;125;p21">
            <a:extLst>
              <a:ext uri="{FF2B5EF4-FFF2-40B4-BE49-F238E27FC236}">
                <a16:creationId xmlns:a16="http://schemas.microsoft.com/office/drawing/2014/main" id="{14191C2B-7FAB-A649-8B26-1DF73EE9F7B9}"/>
              </a:ext>
            </a:extLst>
          </p:cNvPr>
          <p:cNvCxnSpPr/>
          <p:nvPr/>
        </p:nvCxnSpPr>
        <p:spPr>
          <a:xfrm rot="10800000">
            <a:off x="6697378" y="3525347"/>
            <a:ext cx="0" cy="910200"/>
          </a:xfrm>
          <a:prstGeom prst="straightConnector1">
            <a:avLst/>
          </a:prstGeom>
          <a:noFill/>
          <a:ln w="28575" cap="flat" cmpd="sng">
            <a:solidFill>
              <a:srgbClr val="B7B7B7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367249213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1008</Words>
  <Application>Microsoft Macintosh PowerPoint</Application>
  <PresentationFormat>On-screen Show (16:9)</PresentationFormat>
  <Paragraphs>127</Paragraphs>
  <Slides>22</Slides>
  <Notes>14</Notes>
  <HiddenSlides>0</HiddenSlides>
  <MMClips>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Century Gothic</vt:lpstr>
      <vt:lpstr>Wingdings 2</vt:lpstr>
      <vt:lpstr>Quotable</vt:lpstr>
      <vt:lpstr>Formation Control: A Centralized and Decentralized Approach</vt:lpstr>
      <vt:lpstr>Centralized vs Decentralized</vt:lpstr>
      <vt:lpstr>Formations</vt:lpstr>
      <vt:lpstr>Behavior-based control</vt:lpstr>
      <vt:lpstr>Extending the Paper</vt:lpstr>
      <vt:lpstr>Formation Maintenance Vector</vt:lpstr>
      <vt:lpstr>Formation Maintenance Vector</vt:lpstr>
      <vt:lpstr>PowerPoint Presentation</vt:lpstr>
      <vt:lpstr>Goal Navigation Vector</vt:lpstr>
      <vt:lpstr>Insert video 4</vt:lpstr>
      <vt:lpstr>Static Obstacle Avoidance Vector</vt:lpstr>
      <vt:lpstr>Dynamic (Robot) Obstacle Avoidance Vector</vt:lpstr>
      <vt:lpstr>Insert video 2</vt:lpstr>
      <vt:lpstr>Weighted Combination</vt:lpstr>
      <vt:lpstr>Insert video 3</vt:lpstr>
      <vt:lpstr>Formation Switching</vt:lpstr>
      <vt:lpstr>Insert video 6</vt:lpstr>
      <vt:lpstr>PowerPoint Presentation</vt:lpstr>
      <vt:lpstr>Results</vt:lpstr>
      <vt:lpstr>Results</vt:lpstr>
      <vt:lpstr>Results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Formation Control: A Centralized and Decentralized Approach</dc:title>
  <dc:creator>Ben Philps</dc:creator>
  <cp:lastModifiedBy>Ben Philps</cp:lastModifiedBy>
  <cp:revision>2</cp:revision>
  <dcterms:created xsi:type="dcterms:W3CDTF">2020-03-11T11:35:35Z</dcterms:created>
  <dcterms:modified xsi:type="dcterms:W3CDTF">2020-03-11T12:02:35Z</dcterms:modified>
</cp:coreProperties>
</file>